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8288000" cy="10287000"/>
  <p:notesSz cx="6858000" cy="9144000"/>
  <p:embeddedFontLst>
    <p:embeddedFont>
      <p:font typeface="Poppins" pitchFamily="2" charset="77"/>
      <p:regular r:id="rId22"/>
      <p:bold r:id="rId23"/>
      <p:italic r:id="rId24"/>
      <p:boldItalic r:id="rId25"/>
    </p:embeddedFont>
    <p:embeddedFont>
      <p:font typeface="Poppins Bold" pitchFamily="2" charset="77"/>
      <p:regular r:id="rId26"/>
      <p:bold r:id="rId27"/>
      <p:italic r:id="rId28"/>
      <p:boldItalic r:id="rId29"/>
    </p:embeddedFont>
    <p:embeddedFont>
      <p:font typeface="Poppins Bold Italics" pitchFamily="2" charset="77"/>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autoAdjust="0"/>
    <p:restoredTop sz="76680" autoAdjust="0"/>
  </p:normalViewPr>
  <p:slideViewPr>
    <p:cSldViewPr>
      <p:cViewPr>
        <p:scale>
          <a:sx n="72" d="100"/>
          <a:sy n="72" d="100"/>
        </p:scale>
        <p:origin x="-64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Good morning. My name is Jonathan Zul Luna, and I'm a 4th year Computer Science student at UPEI.</a:t>
            </a:r>
          </a:p>
          <a:p>
            <a:endParaRPr lang="en-US" dirty="0"/>
          </a:p>
          <a:p>
            <a:r>
              <a:rPr lang="en-US" dirty="0"/>
              <a:t>[Pause. Gesture to the image of oysters on the slide.]</a:t>
            </a:r>
          </a:p>
          <a:p>
            <a:endParaRPr lang="en-US" dirty="0"/>
          </a:p>
          <a:p>
            <a:r>
              <a:rPr lang="en-US" dirty="0"/>
              <a:t>These are Eastern oysters. And for Prince Edward Island, they're much more than just seafood—they're a crucial part of our economy and coastal identity.</a:t>
            </a:r>
          </a:p>
          <a:p>
            <a:endParaRPr lang="en-US" dirty="0"/>
          </a:p>
          <a:p>
            <a:r>
              <a:rPr lang="en-US" dirty="0"/>
              <a:t>However, this industry is facing a serious threat from a microscopic parasite that causes a disease called MSX.</a:t>
            </a:r>
          </a:p>
          <a:p>
            <a:endParaRPr lang="en-US" dirty="0"/>
          </a:p>
          <a:p>
            <a:r>
              <a:rPr lang="en-US" dirty="0"/>
              <a:t>Today, I will talk about my summer research and current </a:t>
            </a:r>
            <a:r>
              <a:rPr lang="en-US" dirty="0" err="1"/>
              <a:t>Honours</a:t>
            </a:r>
            <a:r>
              <a:rPr lang="en-US" dirty="0"/>
              <a:t> project, where I'm focusing on finding a way to help experts diagnose this disease much, much faster.</a:t>
            </a:r>
          </a:p>
          <a:p>
            <a:endParaRPr lang="en-US" dirty="0"/>
          </a:p>
          <a:p>
            <a:r>
              <a:rPr lang="en-US" dirty="0"/>
              <a:t>[Click to next slide]</a:t>
            </a:r>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the first automated step in our Human-in-the-Loop system is solving the segmentation challenge—teaching the computer how to accurately find the oysters on the slide.</a:t>
            </a:r>
          </a:p>
          <a:p>
            <a:endParaRPr lang="en-US" dirty="0"/>
          </a:p>
          <a:p>
            <a:r>
              <a:rPr lang="en-US" dirty="0"/>
              <a:t>To find the best technology for this job, we didn't just pick one method. We tested many different AI approaches to see which would be the most accurate and reliable.</a:t>
            </a:r>
          </a:p>
          <a:p>
            <a:endParaRPr lang="en-US" dirty="0"/>
          </a:p>
          <a:p>
            <a:r>
              <a:rPr lang="en-US" dirty="0"/>
              <a:t>But to compare them, we first needed a clear way to measure success.</a:t>
            </a:r>
          </a:p>
          <a:p>
            <a:endParaRPr lang="en-US" dirty="0"/>
          </a:p>
          <a:p>
            <a:r>
              <a:rPr lang="en-US" dirty="0"/>
              <a:t>[Click to show Dice Score]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Our primary metric for success was the Dice Score. The idea is very simple. The Dice Score just measures the amount of overlap between the expert's annotation and our model's prediction of the oyster outline.</a:t>
            </a:r>
          </a:p>
          <a:p>
            <a:endParaRPr lang="en-US" dirty="0"/>
          </a:p>
          <a:p>
            <a:r>
              <a:rPr lang="en-US" dirty="0"/>
              <a:t>If they match perfectly, the Dice Score is 1. If the overlap is pretty good, you get a high score. If it's a poor match, you get a low score.</a:t>
            </a:r>
          </a:p>
          <a:p>
            <a:endParaRPr lang="en-US" dirty="0"/>
          </a:p>
          <a:p>
            <a:r>
              <a:rPr lang="en-US" dirty="0"/>
              <a:t>Basically, the closer the score is to 1, the better our model is at replicating the expert's work.</a:t>
            </a:r>
          </a:p>
          <a:p>
            <a:endParaRPr lang="en-US" dirty="0"/>
          </a:p>
          <a:p>
            <a:r>
              <a:rPr lang="en-US" dirty="0"/>
              <a:t>[Click to hide the overlay and return to the main table]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with that in mind, here are the detailed results from our investigation.</a:t>
            </a:r>
          </a:p>
          <a:p>
            <a:endParaRPr lang="en-US" dirty="0"/>
          </a:p>
          <a:p>
            <a:r>
              <a:rPr lang="en-US" dirty="0"/>
              <a:t>This table shows the performance of each method, but to make the key takeaway easier to see, let's visualize this as a simple bar chart.</a:t>
            </a:r>
          </a:p>
          <a:p>
            <a:endParaRPr lang="en-US" dirty="0"/>
          </a:p>
          <a:p>
            <a:r>
              <a:rPr lang="en-US" dirty="0"/>
              <a:t>[Click to show Bar Chart]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chart makes the story clear.</a:t>
            </a:r>
          </a:p>
          <a:p>
            <a:endParaRPr lang="en-US" dirty="0"/>
          </a:p>
          <a:p>
            <a:r>
              <a:rPr lang="en-US" dirty="0"/>
              <a:t>The Classical Algorithm gave us a decent start, but its accuracy, around .75, wasn't high enough to be reliable.</a:t>
            </a:r>
          </a:p>
          <a:p>
            <a:endParaRPr lang="en-US" dirty="0"/>
          </a:p>
          <a:p>
            <a:r>
              <a:rPr lang="en-US" dirty="0"/>
              <a:t>The Standard AI Model completely failed. We likely didn’t have enough data, resulting in a very low accuracy. This proved that an off-the-shelf approach wouldn't work.</a:t>
            </a:r>
          </a:p>
          <a:p>
            <a:endParaRPr lang="en-US" dirty="0"/>
          </a:p>
          <a:p>
            <a:r>
              <a:rPr lang="en-US" dirty="0"/>
              <a:t>But Our Hybrid Approach was a massive improvement, achieving an accuracy score of nearly .9. It proved to be the most robust and data-efficient method by a wide margin.</a:t>
            </a:r>
          </a:p>
          <a:p>
            <a:endParaRPr lang="en-US" dirty="0"/>
          </a:p>
          <a:p>
            <a:r>
              <a:rPr lang="en-US" dirty="0"/>
              <a:t>This gave us complete confidence that we had found the right technology for the job. So, let me briefly show you how this winning approach works.</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[Click to show Step 1 image]</a:t>
            </a:r>
          </a:p>
          <a:p>
            <a:endParaRPr lang="en-US" dirty="0"/>
          </a:p>
          <a:p>
            <a:r>
              <a:rPr lang="en-US" dirty="0"/>
              <a:t>Step one answers a simple question: 'Where is the tissue?' I wrote a script that quickly scans a low-res version of the slide to find the general location of each oyster. And then it generates a set of simple instructions–or prompts– for the next step.</a:t>
            </a:r>
          </a:p>
          <a:p>
            <a:endParaRPr lang="en-US" dirty="0"/>
          </a:p>
          <a:p>
            <a:r>
              <a:rPr lang="en-US" dirty="0"/>
              <a:t>[Click to show Step 2 image]</a:t>
            </a:r>
          </a:p>
          <a:p>
            <a:endParaRPr lang="en-US" dirty="0"/>
          </a:p>
          <a:p>
            <a:r>
              <a:rPr lang="en-US" dirty="0"/>
              <a:t>Then, in step two, we pass those instructions to the powerful foundation model, SAM, to answer the much harder question: 'What is the exact boundary?'</a:t>
            </a:r>
          </a:p>
          <a:p>
            <a:endParaRPr lang="en-US" dirty="0"/>
          </a:p>
          <a:p>
            <a:r>
              <a:rPr lang="en-US" dirty="0"/>
              <a:t>We’re basically telling it: 'The thing I want you to find is inside this box, it includes the green dot, and it definitely doesn't include the red dots.' And because SAM has seen billions of images, it's really good at following these simple directions to produce a precise outline.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Here’s a direct comparison. In blue is the expert’s ground truth, and in green is our solution's output. We can see the overlap is excellent. </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Our analysis gives us a very clear diagnosis of the system's two main limitations right now.</a:t>
            </a:r>
          </a:p>
          <a:p>
            <a:endParaRPr lang="en-US" dirty="0"/>
          </a:p>
          <a:p>
            <a:r>
              <a:rPr lang="en-US" dirty="0"/>
              <a:t>The first, and most significant, is the simple script we use for prompt generation. Let me show you what I mean.</a:t>
            </a:r>
          </a:p>
          <a:p>
            <a:endParaRPr lang="en-US" dirty="0"/>
          </a:p>
          <a:p>
            <a:r>
              <a:rPr lang="en-US" dirty="0"/>
              <a:t>(Gesture to the GIF)</a:t>
            </a:r>
          </a:p>
          <a:p>
            <a:endParaRPr lang="en-US" dirty="0"/>
          </a:p>
          <a:p>
            <a:r>
              <a:rPr lang="en-US" dirty="0"/>
              <a:t>Here you can see our classical algorithm in action on a difficult slide where the tissues are touching. It's trying to find the boundaries, but as you can see in the intermediate steps, it gets confused by the connection point and incorrectly merges both oysters into a single object.</a:t>
            </a:r>
          </a:p>
          <a:p>
            <a:endParaRPr lang="en-US" dirty="0"/>
          </a:p>
          <a:p>
            <a:r>
              <a:rPr lang="en-US" dirty="0"/>
              <a:t>This results in a completely wrong mask, which makes the next step of the pipeline inaccurate. This is exactly what we mean by a 'brittle' prompter, and it's the primary failure case of our system.</a:t>
            </a:r>
          </a:p>
          <a:p>
            <a:endParaRPr lang="en-US" dirty="0"/>
          </a:p>
          <a:p>
            <a:r>
              <a:rPr lang="en-US" dirty="0"/>
              <a:t>The second limitation is the size of our dataset. It's important to distinguish between slides and training samples—our 30 slides generate hundreds of thousands of patches for the model to learn from. However, they don't capture the full range of biological variety you'd see in the field. So to build a truly robust detector, we simply need more data.</a:t>
            </a:r>
          </a:p>
          <a:p>
            <a:endParaRPr lang="en-US" dirty="0"/>
          </a:p>
          <a:p>
            <a:r>
              <a:rPr lang="en-US" dirty="0"/>
              <a:t>But it's important to see these limitations for what they are. They aren't roadblocks; they're a clear guide for what to do next.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have a two-phase plan to take this project from a successful proof-of-concept to a production-ready tool.</a:t>
            </a:r>
          </a:p>
          <a:p>
            <a:endParaRPr lang="en-US" dirty="0"/>
          </a:p>
          <a:p>
            <a:r>
              <a:rPr lang="en-US" dirty="0"/>
              <a:t>And I'm happy to report that Phase 1 is already underway. Our Human-in-the-Loop pipeline is fully functional, and we are actively using it right now to build our knowledge base. We're using our robust segmenter to pre-annotate new slides, which will allow us to expand our dataset and capture the full range of biological variability we need.</a:t>
            </a:r>
          </a:p>
          <a:p>
            <a:endParaRPr lang="en-US" dirty="0"/>
          </a:p>
          <a:p>
            <a:r>
              <a:rPr lang="en-US" dirty="0"/>
              <a:t>Once that expanded dataset is in place, we will move to Phase 2: Developing the field-ready assistant tool. With the data challenge solved, we can then train a high-performance detector that can fulfill the project's core mission: building a validated, trusted tool to help pathologists provide faster, more accurate diagnoses.</a:t>
            </a:r>
          </a:p>
          <a:p>
            <a:endParaRPr lang="en-US" dirty="0"/>
          </a:p>
          <a:p>
            <a:r>
              <a:rPr lang="en-US" dirty="0"/>
              <a:t>So, to wrap 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summer, we took this project from an idea to a fully engineered pipeline. </a:t>
            </a:r>
          </a:p>
          <a:p>
            <a:endParaRPr lang="en-US"/>
          </a:p>
          <a:p>
            <a:r>
              <a:rPr lang="en-US"/>
              <a:t>[Click to show Second Point]</a:t>
            </a:r>
          </a:p>
          <a:p>
            <a:endParaRPr lang="en-US"/>
          </a:p>
          <a:p>
            <a:r>
              <a:rPr lang="en-US"/>
              <a:t>We solved the segmentation challenge with a data-driven approach.</a:t>
            </a:r>
          </a:p>
          <a:p>
            <a:endParaRPr lang="en-US"/>
          </a:p>
          <a:p>
            <a:r>
              <a:rPr lang="en-US"/>
              <a:t>[Click to show First Point]</a:t>
            </a:r>
          </a:p>
          <a:p>
            <a:endParaRPr lang="en-US"/>
          </a:p>
          <a:p>
            <a:r>
              <a:rPr lang="en-US"/>
              <a:t>And lastly, we've turned our results into a clear plan for what comes next.</a:t>
            </a:r>
          </a:p>
          <a:p>
            <a:endParaRPr lang="en-US"/>
          </a:p>
          <a:p>
            <a:r>
              <a:rPr lang="en-US"/>
              <a:t>At the end of the day, this work lays the foundation for a tool that can help protect one of our region's most important industries.</a:t>
            </a:r>
          </a:p>
          <a:p>
            <a:endParaRPr lang="en-US"/>
          </a:p>
          <a:p>
            <a:r>
              <a:rPr lang="en-US"/>
              <a:t>Thank you. I'd be happy to answer any questions.</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1.7.2013</a:t>
            </a:r>
          </a:p>
          <a:p>
            <a:endParaRPr lang="en-US" dirty="0"/>
          </a:p>
          <a:p>
            <a:r>
              <a:rPr lang="en-US" dirty="0"/>
              <a:t>I'd like to quickly thank my mentors, Dr. Kupferschmidt, Dr. Godbout, and Dr. Groman, for their guidance throughout this project.</a:t>
            </a:r>
          </a:p>
          <a:p>
            <a:endParaRPr lang="en-US" dirty="0"/>
          </a:p>
          <a:p>
            <a:r>
              <a:rPr lang="en-US" dirty="0"/>
              <a:t>I would now be happy to answer any questions you may have.</a:t>
            </a:r>
          </a:p>
          <a:p>
            <a:endParaRPr lang="en-US" dirty="0"/>
          </a:p>
          <a:p>
            <a:r>
              <a:rPr lang="en-US" dirty="0"/>
              <a:t>WHAT DID YOU DO TO TRY TO IMPROVE UNET?</a:t>
            </a:r>
          </a:p>
          <a:p>
            <a:r>
              <a:rPr lang="en-US" dirty="0"/>
              <a:t>ENCODER, FREEZING, </a:t>
            </a:r>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But before we talk about the technology, I want to start by talking about why this work is so important for our region. </a:t>
            </a:r>
          </a:p>
          <a:p>
            <a:endParaRPr lang="en-US" dirty="0"/>
          </a:p>
          <a:p>
            <a:r>
              <a:rPr lang="en-US" dirty="0"/>
              <a:t>As I mentioned, in PEI, the oyster industry is woven into our identity.</a:t>
            </a:r>
          </a:p>
          <a:p>
            <a:endParaRPr lang="en-US" dirty="0"/>
          </a:p>
          <a:p>
            <a:r>
              <a:rPr lang="en-US" dirty="0"/>
              <a:t>[Click to show the first bullet point]</a:t>
            </a:r>
          </a:p>
          <a:p>
            <a:endParaRPr lang="en-US" dirty="0"/>
          </a:p>
          <a:p>
            <a:r>
              <a:rPr lang="en-US" dirty="0"/>
              <a:t>Financially speaking, it is a huge economic engine for the province, bringing in over 24 million dollars every year.</a:t>
            </a:r>
          </a:p>
          <a:p>
            <a:endParaRPr lang="en-US" dirty="0"/>
          </a:p>
          <a:p>
            <a:r>
              <a:rPr lang="en-US" dirty="0"/>
              <a:t>[Click to show the second bullet, Gesture to image]</a:t>
            </a:r>
          </a:p>
          <a:p>
            <a:endParaRPr lang="en-US" dirty="0"/>
          </a:p>
          <a:p>
            <a:r>
              <a:rPr lang="en-US" dirty="0"/>
              <a:t>Additionally, it supports hundreds of jobs in the rural and coastal communities that define the island.</a:t>
            </a:r>
          </a:p>
          <a:p>
            <a:endParaRPr lang="en-US" dirty="0"/>
          </a:p>
          <a:p>
            <a:r>
              <a:rPr lang="en-US" dirty="0"/>
              <a:t>[Pause for effect]</a:t>
            </a:r>
          </a:p>
          <a:p>
            <a:endParaRPr lang="en-US" dirty="0"/>
          </a:p>
          <a:p>
            <a:r>
              <a:rPr lang="en-US" dirty="0"/>
              <a:t>So, we have this very important industry... but, as we know, it faces a serious, persistent threat.</a:t>
            </a:r>
          </a:p>
          <a:p>
            <a:endParaRPr lang="en-US" dirty="0"/>
          </a:p>
          <a:p>
            <a:r>
              <a:rPr lang="en-US" dirty="0"/>
              <a:t>[Click to next slide]</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dirty="0"/>
              <a:t>That threat is microscopic. So, to find an enemy that small, you can't just look at an oyster on the half-shell—you have to look inside the tissue itself. The tool that allows us to do that is called a histology slide.</a:t>
            </a:r>
          </a:p>
          <a:p>
            <a:endParaRPr lang="en-CA" dirty="0"/>
          </a:p>
          <a:p>
            <a:r>
              <a:rPr lang="en-CA" dirty="0"/>
              <a:t>Here you can see exactly how we get from a whole oyster to the scientific image that we analyze.</a:t>
            </a:r>
          </a:p>
          <a:p>
            <a:endParaRPr lang="en-US" dirty="0"/>
          </a:p>
          <a:p>
            <a:r>
              <a:rPr lang="en-US" dirty="0"/>
              <a:t>On the left, you can see a standard oyster. The yellow band highlights a very specific location where a thin cross-section of the entire body is carefully cut.</a:t>
            </a:r>
          </a:p>
          <a:p>
            <a:endParaRPr lang="en-US" dirty="0"/>
          </a:p>
          <a:p>
            <a:r>
              <a:rPr lang="en-US" dirty="0"/>
              <a:t>After a multi-day process of preservation, staining, and scanning, that single, thin slice of tissue becomes the high-resolution digital image you see on the right. This is what we call a Whole Slide Image.</a:t>
            </a:r>
          </a:p>
          <a:p>
            <a:endParaRPr lang="en-US" dirty="0"/>
          </a:p>
          <a:p>
            <a:r>
              <a:rPr lang="en-US" dirty="0"/>
              <a:t>Now that we understand what a histology slide is, let's take a look at some examples to see the threat we're trying to find.</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1.7.2013</a:t>
            </a:r>
          </a:p>
          <a:p>
            <a:endParaRPr lang="en-US" dirty="0"/>
          </a:p>
          <a:p>
            <a:r>
              <a:rPr lang="en-US" dirty="0"/>
              <a:t>That threat is a parasite called </a:t>
            </a:r>
            <a:r>
              <a:rPr lang="en-US" dirty="0" err="1"/>
              <a:t>Haplosporidium</a:t>
            </a:r>
            <a:r>
              <a:rPr lang="en-US" dirty="0"/>
              <a:t> nelsoni, which causes MSX disease.</a:t>
            </a:r>
          </a:p>
          <a:p>
            <a:endParaRPr lang="en-US" dirty="0"/>
          </a:p>
          <a:p>
            <a:r>
              <a:rPr lang="en-US" dirty="0"/>
              <a:t>The best way to understand the damage it does is simply to see it. </a:t>
            </a:r>
          </a:p>
          <a:p>
            <a:endParaRPr lang="en-US" dirty="0"/>
          </a:p>
          <a:p>
            <a:r>
              <a:rPr lang="en-US" dirty="0"/>
              <a:t>[Click to show healthy oyster]</a:t>
            </a:r>
          </a:p>
          <a:p>
            <a:endParaRPr lang="en-US" dirty="0"/>
          </a:p>
          <a:p>
            <a:r>
              <a:rPr lang="en-US" dirty="0"/>
              <a:t>Here, we have tissue from a healthy oyster. Notice how clean and structured it looks.</a:t>
            </a:r>
          </a:p>
          <a:p>
            <a:endParaRPr lang="en-US" dirty="0"/>
          </a:p>
          <a:p>
            <a:r>
              <a:rPr lang="en-US" dirty="0"/>
              <a:t>[Click to show infected oyster]</a:t>
            </a:r>
          </a:p>
          <a:p>
            <a:endParaRPr lang="en-US" dirty="0"/>
          </a:p>
          <a:p>
            <a:r>
              <a:rPr lang="en-US" dirty="0"/>
              <a:t>Now, look at this tissue on the right. </a:t>
            </a:r>
          </a:p>
          <a:p>
            <a:endParaRPr lang="en-US" dirty="0"/>
          </a:p>
          <a:p>
            <a:r>
              <a:rPr lang="en-US" dirty="0"/>
              <a:t>[Wait 3 seconds]</a:t>
            </a:r>
          </a:p>
          <a:p>
            <a:endParaRPr lang="en-US" dirty="0"/>
          </a:p>
          <a:p>
            <a:r>
              <a:rPr lang="en-US" dirty="0"/>
              <a:t>This is from an oyster with an advanced MSX infection. You can see the difference even if you're not an expert. The infected tissue looks more chaotic, it has a stronger purple color, and the normal structure is breaking down.</a:t>
            </a:r>
          </a:p>
          <a:p>
            <a:endParaRPr lang="en-US" dirty="0"/>
          </a:p>
          <a:p>
            <a:r>
              <a:rPr lang="en-US" dirty="0"/>
              <a:t>That is the result from the parasite literally destroying the oyster from the inside.</a:t>
            </a:r>
          </a:p>
          <a:p>
            <a:endParaRPr lang="en-US" dirty="0"/>
          </a:p>
          <a:p>
            <a:r>
              <a:rPr lang="en-US" dirty="0"/>
              <a:t>But let's now look at it closer to see what is going on more in detail.</a:t>
            </a:r>
          </a:p>
          <a:p>
            <a:r>
              <a:rPr lang="en-US" dirty="0"/>
              <a:t>[Click to take images out]</a:t>
            </a:r>
          </a:p>
          <a:p>
            <a:r>
              <a:rPr lang="en-US" dirty="0"/>
              <a:t>[Click to next slide]</a:t>
            </a:r>
          </a:p>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At this magnification, we can see the direct impacts.</a:t>
            </a:r>
          </a:p>
          <a:p>
            <a:endParaRPr lang="en-US" dirty="0"/>
          </a:p>
          <a:p>
            <a:r>
              <a:rPr lang="en-US" dirty="0"/>
              <a:t>The arrows point to the parasite in its "spore-releasing" stage. </a:t>
            </a:r>
          </a:p>
          <a:p>
            <a:endParaRPr lang="en-US" dirty="0"/>
          </a:p>
          <a:p>
            <a:r>
              <a:rPr lang="en-US" dirty="0"/>
              <a:t>But do you see all those small, dark purple dots? </a:t>
            </a:r>
          </a:p>
          <a:p>
            <a:endParaRPr lang="en-US" dirty="0"/>
          </a:p>
          <a:p>
            <a:r>
              <a:rPr lang="en-US" dirty="0"/>
              <a:t>That's the oyster's immune system swarming the area. This is an intense inflammation response aiming to destroy the parasite. However, it destroys the oyster tissue in the process, killing the oyster instead.</a:t>
            </a:r>
          </a:p>
          <a:p>
            <a:endParaRPr lang="en-US" dirty="0"/>
          </a:p>
          <a:p>
            <a:r>
              <a:rPr lang="en-US" dirty="0"/>
              <a:t>And since there's no cure, our only defense is early and accurate detection before the disease spreads to other oysters.</a:t>
            </a:r>
          </a:p>
          <a:p>
            <a:endParaRPr lang="en-US" dirty="0"/>
          </a:p>
          <a:p>
            <a:r>
              <a:rPr lang="en-US" dirty="0"/>
              <a:t>So, how do we detect it?</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That's all done at the Atlantic Veterinary College, or AVC. </a:t>
            </a:r>
          </a:p>
          <a:p>
            <a:endParaRPr lang="en-US" dirty="0"/>
          </a:p>
          <a:p>
            <a:r>
              <a:rPr lang="en-US" dirty="0"/>
              <a:t>[Click to show first point]</a:t>
            </a:r>
          </a:p>
          <a:p>
            <a:endParaRPr lang="en-US" dirty="0"/>
          </a:p>
          <a:p>
            <a:r>
              <a:rPr lang="en-US" dirty="0"/>
              <a:t>They're the main histology-based diagnosis center in Atlantic Canada.</a:t>
            </a:r>
          </a:p>
          <a:p>
            <a:endParaRPr lang="en-US" dirty="0"/>
          </a:p>
          <a:p>
            <a:r>
              <a:rPr lang="en-US" dirty="0"/>
              <a:t>[Click to show second point]</a:t>
            </a:r>
          </a:p>
          <a:p>
            <a:endParaRPr lang="en-US" dirty="0"/>
          </a:p>
          <a:p>
            <a:r>
              <a:rPr lang="en-US" dirty="0"/>
              <a:t>There are other diagnosis methods like PCR, which can detect a parasite's DNA. That's great for a simple '</a:t>
            </a:r>
            <a:r>
              <a:rPr lang="en-US" dirty="0" err="1"/>
              <a:t>yes'</a:t>
            </a:r>
            <a:r>
              <a:rPr lang="en-US" dirty="0"/>
              <a:t> or 'no' answer. But to understand how bad an infection really is—to see the actual damage we saw in the last slide—you need histology. </a:t>
            </a:r>
          </a:p>
          <a:p>
            <a:endParaRPr lang="en-US" dirty="0"/>
          </a:p>
          <a:p>
            <a:r>
              <a:rPr lang="en-US" dirty="0"/>
              <a:t>[Click to show third point]</a:t>
            </a:r>
          </a:p>
          <a:p>
            <a:endParaRPr lang="en-US" dirty="0"/>
          </a:p>
          <a:p>
            <a:r>
              <a:rPr lang="en-US" dirty="0"/>
              <a:t>That means having a trained expert look at the tissue under a microscope.</a:t>
            </a:r>
          </a:p>
          <a:p>
            <a:endParaRPr lang="en-US" dirty="0"/>
          </a:p>
          <a:p>
            <a:r>
              <a:rPr lang="en-US" dirty="0"/>
              <a:t>[Click to show fourth point]</a:t>
            </a:r>
          </a:p>
          <a:p>
            <a:endParaRPr lang="en-US" dirty="0"/>
          </a:p>
          <a:p>
            <a:r>
              <a:rPr lang="en-US" dirty="0"/>
              <a:t>The challenge is that this process is entirely manual, and it relies on a very small number of pathologists.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entire process is slow and expensive, and because there's only a handful of experts, it's a huge bottleneck. So that's why we are helping build a custom tool to assist them in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first step for every ML project is to analyze our data.</a:t>
            </a:r>
          </a:p>
          <a:p>
            <a:endParaRPr lang="en-US" dirty="0"/>
          </a:p>
          <a:p>
            <a:r>
              <a:rPr lang="en-US" dirty="0"/>
              <a:t>[Click to show No Data graphic]</a:t>
            </a:r>
          </a:p>
          <a:p>
            <a:endParaRPr lang="en-US" dirty="0"/>
          </a:p>
          <a:p>
            <a:r>
              <a:rPr lang="en-US" dirty="0"/>
              <a:t>However, in our case, it didn't exist. There are no publicly available MSX datasets.</a:t>
            </a:r>
          </a:p>
          <a:p>
            <a:endParaRPr lang="en-US" dirty="0"/>
          </a:p>
          <a:p>
            <a:r>
              <a:rPr lang="en-US" dirty="0"/>
              <a:t>[Click to show Expert graphic]</a:t>
            </a:r>
          </a:p>
          <a:p>
            <a:endParaRPr lang="en-US" dirty="0"/>
          </a:p>
          <a:p>
            <a:r>
              <a:rPr lang="en-US" dirty="0"/>
              <a:t>We had to create our own 'ground truth' by asking those same busy pathologists to spend hundreds of hours manually outlining parasites slide after slide.</a:t>
            </a:r>
          </a:p>
          <a:p>
            <a:endParaRPr lang="en-US" dirty="0"/>
          </a:p>
          <a:p>
            <a:r>
              <a:rPr lang="en-US" dirty="0"/>
              <a:t>This created a paradox: to build a tool that saves expert time, we first need to use a lot of their time. </a:t>
            </a:r>
          </a:p>
          <a:p>
            <a:endParaRPr lang="en-US" dirty="0"/>
          </a:p>
          <a:p>
            <a:r>
              <a:rPr lang="en-US" dirty="0"/>
              <a:t>So, we focused on breaking that cycle.</a:t>
            </a:r>
          </a:p>
          <a:p>
            <a:endParaRPr lang="en-US" dirty="0"/>
          </a:p>
          <a:p>
            <a:r>
              <a:rPr lang="en-US" dirty="0"/>
              <a:t>[Click to next slide]</a:t>
            </a:r>
          </a:p>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Our approach is a strategy called Human-in-the-Loop.</a:t>
            </a:r>
          </a:p>
          <a:p>
            <a:endParaRPr lang="en-US" dirty="0"/>
          </a:p>
          <a:p>
            <a:r>
              <a:rPr lang="en-US" dirty="0"/>
              <a:t>Instead of building an AI in isolation, we create a 'virtuous cycle' between the expert and the machine.</a:t>
            </a:r>
          </a:p>
          <a:p>
            <a:endParaRPr lang="en-US" dirty="0"/>
          </a:p>
          <a:p>
            <a:r>
              <a:rPr lang="en-US" dirty="0"/>
              <a:t>[Click to show Step 1 graphic]</a:t>
            </a:r>
          </a:p>
          <a:p>
            <a:endParaRPr lang="en-US" dirty="0"/>
          </a:p>
          <a:p>
            <a:r>
              <a:rPr lang="en-US" dirty="0"/>
              <a:t>First, our automated pipeline performs a pre-analysis on a new slide, generating a set of initial annotations and flagging potential areas of interest.</a:t>
            </a:r>
          </a:p>
          <a:p>
            <a:endParaRPr lang="en-US" dirty="0"/>
          </a:p>
          <a:p>
            <a:r>
              <a:rPr lang="en-US" dirty="0"/>
              <a:t>[Click to show Step 2 graphic]</a:t>
            </a:r>
          </a:p>
          <a:p>
            <a:endParaRPr lang="en-US" dirty="0"/>
          </a:p>
          <a:p>
            <a:r>
              <a:rPr lang="en-US" dirty="0"/>
              <a:t>Next, these suggestions are sent for expert review. This saves a lot of time because instead of searching a massive, blank slide, the pathologist can just validate and make small corrections to the AI's guesses.</a:t>
            </a:r>
          </a:p>
          <a:p>
            <a:endParaRPr lang="en-US" dirty="0"/>
          </a:p>
          <a:p>
            <a:r>
              <a:rPr lang="en-US" dirty="0"/>
              <a:t>[Click to show Step 3 graphic]</a:t>
            </a:r>
          </a:p>
          <a:p>
            <a:endParaRPr lang="en-US" dirty="0"/>
          </a:p>
          <a:p>
            <a:r>
              <a:rPr lang="en-US" dirty="0"/>
              <a:t>And lastly, their corrections are used to retrain the model. So, with every slide we process, the AI gets smarter.</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to make that Human-in-the-Loop strategy a reality, I created a complete, automated pipeline. However, we found a challenge along the way.</a:t>
            </a:r>
          </a:p>
          <a:p>
            <a:endParaRPr lang="en-US" dirty="0"/>
          </a:p>
          <a:p>
            <a:r>
              <a:rPr lang="en-US" dirty="0"/>
              <a:t>Before we can even look for a parasite, we have to solve a much more basic problem: figuring out which tissue belongs to which oyster.</a:t>
            </a:r>
          </a:p>
          <a:p>
            <a:endParaRPr lang="en-US" dirty="0"/>
          </a:p>
          <a:p>
            <a:r>
              <a:rPr lang="en-US" dirty="0"/>
              <a:t>Now, you are probably wondering what I mean by this. Well, most of the oyster slides available at the AVC contain more than a single oyster. This cuts costs and improves efficiency. However, this is what creates our challenge.</a:t>
            </a:r>
          </a:p>
          <a:p>
            <a:endParaRPr lang="en-US" dirty="0"/>
          </a:p>
          <a:p>
            <a:r>
              <a:rPr lang="en-US" dirty="0"/>
              <a:t>[Click to show Ideal Case image]</a:t>
            </a:r>
          </a:p>
          <a:p>
            <a:endParaRPr lang="en-US" dirty="0"/>
          </a:p>
          <a:p>
            <a:r>
              <a:rPr lang="en-US" dirty="0"/>
              <a:t>Sometimes, you get a perfect slide like this. The sections are well-defined and clean. Writing code to handle this is easy.</a:t>
            </a:r>
          </a:p>
          <a:p>
            <a:endParaRPr lang="en-US" dirty="0"/>
          </a:p>
          <a:p>
            <a:r>
              <a:rPr lang="en-US" dirty="0"/>
              <a:t>[Click to show Common Reality image]</a:t>
            </a:r>
          </a:p>
          <a:p>
            <a:endParaRPr lang="en-US" dirty="0"/>
          </a:p>
          <a:p>
            <a:r>
              <a:rPr lang="en-US" dirty="0"/>
              <a:t>But the reality is usually much messier. Because the slides are prepared by hand, as we saw previously, we often get tissues that are fragmented, overlapping, or touching. A simple approach that works for the ideal case will fail completely here.</a:t>
            </a:r>
          </a:p>
          <a:p>
            <a:endParaRPr lang="en-US" dirty="0"/>
          </a:p>
          <a:p>
            <a:r>
              <a:rPr lang="en-US" dirty="0"/>
              <a:t>We need a robust approach that can outline each oyster separately, performing well even in tough cases.</a:t>
            </a:r>
          </a:p>
          <a:p>
            <a:endParaRPr lang="en-US" dirty="0"/>
          </a:p>
          <a:p>
            <a:r>
              <a:rPr lang="en-US" dirty="0"/>
              <a:t>[Click to next slide]</a:t>
            </a:r>
          </a:p>
          <a:p>
            <a:endParaRPr lang="en-US" dirty="0"/>
          </a:p>
          <a:p>
            <a:endParaRPr lang="en-US" dirty="0"/>
          </a:p>
          <a:p>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7.png"/><Relationship Id="rId3" Type="http://schemas.openxmlformats.org/officeDocument/2006/relationships/image" Target="../media/image37.png"/><Relationship Id="rId21" Type="http://schemas.openxmlformats.org/officeDocument/2006/relationships/image" Target="../media/image52.png"/><Relationship Id="rId7" Type="http://schemas.openxmlformats.org/officeDocument/2006/relationships/image" Target="../media/image41.png"/><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56.svg"/><Relationship Id="rId33" Type="http://schemas.openxmlformats.org/officeDocument/2006/relationships/image" Target="../media/image64.svg"/><Relationship Id="rId2" Type="http://schemas.openxmlformats.org/officeDocument/2006/relationships/notesSlide" Target="../notesSlides/notesSlide11.xml"/><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5" Type="http://schemas.openxmlformats.org/officeDocument/2006/relationships/image" Target="../media/image39.png"/><Relationship Id="rId15" Type="http://schemas.openxmlformats.org/officeDocument/2006/relationships/image" Target="../media/image46.png"/><Relationship Id="rId23" Type="http://schemas.openxmlformats.org/officeDocument/2006/relationships/image" Target="../media/image54.svg"/><Relationship Id="rId28" Type="http://schemas.openxmlformats.org/officeDocument/2006/relationships/image" Target="../media/image59.png"/><Relationship Id="rId10" Type="http://schemas.openxmlformats.org/officeDocument/2006/relationships/image" Target="../media/image36.svg"/><Relationship Id="rId19" Type="http://schemas.openxmlformats.org/officeDocument/2006/relationships/image" Target="../media/image50.png"/><Relationship Id="rId31" Type="http://schemas.openxmlformats.org/officeDocument/2006/relationships/image" Target="../media/image62.svg"/><Relationship Id="rId4" Type="http://schemas.openxmlformats.org/officeDocument/2006/relationships/image" Target="../media/image38.png"/><Relationship Id="rId9" Type="http://schemas.openxmlformats.org/officeDocument/2006/relationships/image" Target="../media/image35.png"/><Relationship Id="rId14" Type="http://schemas.openxmlformats.org/officeDocument/2006/relationships/image" Target="../media/image45.svg"/><Relationship Id="rId22" Type="http://schemas.openxmlformats.org/officeDocument/2006/relationships/image" Target="../media/image53.png"/><Relationship Id="rId27" Type="http://schemas.openxmlformats.org/officeDocument/2006/relationships/image" Target="../media/image58.svg"/><Relationship Id="rId30" Type="http://schemas.openxmlformats.org/officeDocument/2006/relationships/image" Target="../media/image61.png"/><Relationship Id="rId8"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7.gif"/><Relationship Id="rId3" Type="http://schemas.openxmlformats.org/officeDocument/2006/relationships/image" Target="../media/image74.png"/><Relationship Id="rId7" Type="http://schemas.openxmlformats.org/officeDocument/2006/relationships/image" Target="../media/image71.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6.sv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1.gif"/><Relationship Id="rId5" Type="http://schemas.openxmlformats.org/officeDocument/2006/relationships/image" Target="../media/image80.png"/><Relationship Id="rId4" Type="http://schemas.openxmlformats.org/officeDocument/2006/relationships/image" Target="../media/image79.sv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3.sv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3.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7.sv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9.png"/><Relationship Id="rId4" Type="http://schemas.microsoft.com/office/2007/relationships/hdphoto" Target="../media/hdphoto1.wdp"/><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9762739" y="0"/>
            <a:ext cx="8525261" cy="10287000"/>
            <a:chOff x="0" y="0"/>
            <a:chExt cx="11367015" cy="13716000"/>
          </a:xfrm>
        </p:grpSpPr>
        <p:sp>
          <p:nvSpPr>
            <p:cNvPr id="3" name="Freeform 3"/>
            <p:cNvSpPr/>
            <p:nvPr/>
          </p:nvSpPr>
          <p:spPr>
            <a:xfrm>
              <a:off x="0" y="0"/>
              <a:ext cx="11367008" cy="13716000"/>
            </a:xfrm>
            <a:custGeom>
              <a:avLst/>
              <a:gdLst/>
              <a:ahLst/>
              <a:cxnLst/>
              <a:rect l="l" t="t" r="r" b="b"/>
              <a:pathLst>
                <a:path w="11367008" h="13716000">
                  <a:moveTo>
                    <a:pt x="0" y="0"/>
                  </a:moveTo>
                  <a:lnTo>
                    <a:pt x="11367008" y="0"/>
                  </a:lnTo>
                  <a:lnTo>
                    <a:pt x="11367008" y="13716000"/>
                  </a:lnTo>
                  <a:lnTo>
                    <a:pt x="0" y="13716000"/>
                  </a:lnTo>
                  <a:close/>
                </a:path>
              </a:pathLst>
            </a:custGeom>
            <a:blipFill>
              <a:blip r:embed="rId3"/>
              <a:stretch>
                <a:fillRect l="-28231" r="-28232"/>
              </a:stretch>
            </a:blipFill>
          </p:spPr>
          <p:txBody>
            <a:bodyPr/>
            <a:lstStyle/>
            <a:p>
              <a:endParaRPr lang="en-US"/>
            </a:p>
          </p:txBody>
        </p:sp>
      </p:grpSp>
      <p:sp>
        <p:nvSpPr>
          <p:cNvPr id="4" name="Freeform 4"/>
          <p:cNvSpPr/>
          <p:nvPr/>
        </p:nvSpPr>
        <p:spPr>
          <a:xfrm>
            <a:off x="982175" y="846897"/>
            <a:ext cx="3026751" cy="772456"/>
          </a:xfrm>
          <a:custGeom>
            <a:avLst/>
            <a:gdLst/>
            <a:ahLst/>
            <a:cxnLst/>
            <a:rect l="l" t="t" r="r" b="b"/>
            <a:pathLst>
              <a:path w="3026751" h="772456">
                <a:moveTo>
                  <a:pt x="0" y="0"/>
                </a:moveTo>
                <a:lnTo>
                  <a:pt x="3026750" y="0"/>
                </a:lnTo>
                <a:lnTo>
                  <a:pt x="3026750" y="772456"/>
                </a:lnTo>
                <a:lnTo>
                  <a:pt x="0" y="772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2991739" y="7171998"/>
            <a:ext cx="4081910" cy="772456"/>
            <a:chOff x="0" y="0"/>
            <a:chExt cx="5442546" cy="1029942"/>
          </a:xfrm>
        </p:grpSpPr>
        <p:sp>
          <p:nvSpPr>
            <p:cNvPr id="6" name="Freeform 6"/>
            <p:cNvSpPr/>
            <p:nvPr/>
          </p:nvSpPr>
          <p:spPr>
            <a:xfrm>
              <a:off x="0" y="0"/>
              <a:ext cx="5442546" cy="1029942"/>
            </a:xfrm>
            <a:custGeom>
              <a:avLst/>
              <a:gdLst/>
              <a:ahLst/>
              <a:cxnLst/>
              <a:rect l="l" t="t" r="r" b="b"/>
              <a:pathLst>
                <a:path w="5442546" h="1029942">
                  <a:moveTo>
                    <a:pt x="0" y="0"/>
                  </a:moveTo>
                  <a:lnTo>
                    <a:pt x="5442546" y="0"/>
                  </a:lnTo>
                  <a:lnTo>
                    <a:pt x="5442546" y="1029942"/>
                  </a:lnTo>
                  <a:lnTo>
                    <a:pt x="0" y="10299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325700" y="272016"/>
              <a:ext cx="4791148" cy="562068"/>
            </a:xfrm>
            <a:prstGeom prst="rect">
              <a:avLst/>
            </a:prstGeom>
          </p:spPr>
          <p:txBody>
            <a:bodyPr lIns="0" tIns="0" rIns="0" bIns="0" rtlCol="0" anchor="t">
              <a:spAutoFit/>
            </a:bodyPr>
            <a:lstStyle/>
            <a:p>
              <a:pPr algn="ctr">
                <a:lnSpc>
                  <a:spcPts val="3090"/>
                </a:lnSpc>
              </a:pPr>
              <a:r>
                <a:rPr lang="en-US" sz="2207">
                  <a:solidFill>
                    <a:srgbClr val="3C7FC0"/>
                  </a:solidFill>
                  <a:latin typeface="Poppins"/>
                  <a:ea typeface="Poppins"/>
                  <a:cs typeface="Poppins"/>
                  <a:sym typeface="Poppins"/>
                </a:rPr>
                <a:t>BY JONATHAN E. ZUL LUNA</a:t>
              </a:r>
            </a:p>
          </p:txBody>
        </p:sp>
      </p:grpSp>
      <p:sp>
        <p:nvSpPr>
          <p:cNvPr id="8" name="TextBox 8"/>
          <p:cNvSpPr txBox="1"/>
          <p:nvPr/>
        </p:nvSpPr>
        <p:spPr>
          <a:xfrm>
            <a:off x="1028700" y="2336297"/>
            <a:ext cx="8115300" cy="1167620"/>
          </a:xfrm>
          <a:prstGeom prst="rect">
            <a:avLst/>
          </a:prstGeom>
        </p:spPr>
        <p:txBody>
          <a:bodyPr lIns="0" tIns="0" rIns="0" bIns="0" rtlCol="0" anchor="t">
            <a:spAutoFit/>
          </a:bodyPr>
          <a:lstStyle/>
          <a:p>
            <a:pPr algn="l">
              <a:lnSpc>
                <a:spcPts val="8940"/>
              </a:lnSpc>
            </a:pPr>
            <a:r>
              <a:rPr lang="en-US" sz="10518" b="1">
                <a:solidFill>
                  <a:srgbClr val="3C7FC0"/>
                </a:solidFill>
                <a:latin typeface="Poppins Bold"/>
                <a:ea typeface="Poppins Bold"/>
                <a:cs typeface="Poppins Bold"/>
                <a:sym typeface="Poppins Bold"/>
              </a:rPr>
              <a:t>Oyster MSX</a:t>
            </a:r>
          </a:p>
        </p:txBody>
      </p:sp>
      <p:sp>
        <p:nvSpPr>
          <p:cNvPr id="9" name="TextBox 9"/>
          <p:cNvSpPr txBox="1"/>
          <p:nvPr/>
        </p:nvSpPr>
        <p:spPr>
          <a:xfrm>
            <a:off x="2173344" y="3976688"/>
            <a:ext cx="5718700" cy="1166812"/>
          </a:xfrm>
          <a:prstGeom prst="rect">
            <a:avLst/>
          </a:prstGeom>
        </p:spPr>
        <p:txBody>
          <a:bodyPr lIns="0" tIns="0" rIns="0" bIns="0" rtlCol="0" anchor="t">
            <a:spAutoFit/>
          </a:bodyPr>
          <a:lstStyle/>
          <a:p>
            <a:pPr algn="l">
              <a:lnSpc>
                <a:spcPts val="8925"/>
              </a:lnSpc>
            </a:pPr>
            <a:r>
              <a:rPr lang="en-US" sz="10500" b="1">
                <a:solidFill>
                  <a:srgbClr val="3C7FC0"/>
                </a:solidFill>
                <a:latin typeface="Poppins Bold"/>
                <a:ea typeface="Poppins Bold"/>
                <a:cs typeface="Poppins Bold"/>
                <a:sym typeface="Poppins Bold"/>
              </a:rPr>
              <a:t>Pipeline</a:t>
            </a:r>
          </a:p>
        </p:txBody>
      </p:sp>
      <p:sp>
        <p:nvSpPr>
          <p:cNvPr id="10" name="TextBox 10"/>
          <p:cNvSpPr txBox="1"/>
          <p:nvPr/>
        </p:nvSpPr>
        <p:spPr>
          <a:xfrm>
            <a:off x="1229221" y="1051194"/>
            <a:ext cx="2532658" cy="440204"/>
          </a:xfrm>
          <a:prstGeom prst="rect">
            <a:avLst/>
          </a:prstGeom>
        </p:spPr>
        <p:txBody>
          <a:bodyPr lIns="0" tIns="0" rIns="0" bIns="0" rtlCol="0" anchor="t">
            <a:spAutoFit/>
          </a:bodyPr>
          <a:lstStyle/>
          <a:p>
            <a:pPr algn="ctr">
              <a:lnSpc>
                <a:spcPts val="3090"/>
              </a:lnSpc>
            </a:pPr>
            <a:r>
              <a:rPr lang="en-US" sz="2207">
                <a:solidFill>
                  <a:srgbClr val="3C7FC0"/>
                </a:solidFill>
                <a:latin typeface="Poppins"/>
                <a:ea typeface="Poppins"/>
                <a:cs typeface="Poppins"/>
                <a:sym typeface="Poppins"/>
              </a:rPr>
              <a:t>NOVEMBER 2025</a:t>
            </a:r>
          </a:p>
        </p:txBody>
      </p:sp>
      <p:sp>
        <p:nvSpPr>
          <p:cNvPr id="11" name="TextBox 11"/>
          <p:cNvSpPr txBox="1"/>
          <p:nvPr/>
        </p:nvSpPr>
        <p:spPr>
          <a:xfrm>
            <a:off x="2140870" y="5670574"/>
            <a:ext cx="5890957" cy="1335343"/>
          </a:xfrm>
          <a:prstGeom prst="rect">
            <a:avLst/>
          </a:prstGeom>
        </p:spPr>
        <p:txBody>
          <a:bodyPr lIns="0" tIns="0" rIns="0" bIns="0" rtlCol="0" anchor="t">
            <a:spAutoFit/>
          </a:bodyPr>
          <a:lstStyle/>
          <a:p>
            <a:pPr algn="ctr">
              <a:lnSpc>
                <a:spcPts val="3381"/>
              </a:lnSpc>
            </a:pPr>
            <a:r>
              <a:rPr lang="en-US" sz="2799" b="1">
                <a:solidFill>
                  <a:srgbClr val="7BA5CD"/>
                </a:solidFill>
                <a:latin typeface="Poppins Bold"/>
                <a:ea typeface="Poppins Bold"/>
                <a:cs typeface="Poppins Bold"/>
                <a:sym typeface="Poppins Bold"/>
              </a:rPr>
              <a:t>A Human-in-the-Loop System for Accelerating MSX Diagnosis in Oyster Histology</a:t>
            </a:r>
          </a:p>
        </p:txBody>
      </p:sp>
      <p:sp>
        <p:nvSpPr>
          <p:cNvPr id="12" name="TextBox 12"/>
          <p:cNvSpPr txBox="1"/>
          <p:nvPr/>
        </p:nvSpPr>
        <p:spPr>
          <a:xfrm>
            <a:off x="1122491" y="9144000"/>
            <a:ext cx="7927718" cy="697230"/>
          </a:xfrm>
          <a:prstGeom prst="rect">
            <a:avLst/>
          </a:prstGeom>
        </p:spPr>
        <p:txBody>
          <a:bodyPr lIns="0" tIns="0" rIns="0" bIns="0" rtlCol="0" anchor="t">
            <a:spAutoFit/>
          </a:bodyPr>
          <a:lstStyle/>
          <a:p>
            <a:pPr algn="ctr">
              <a:lnSpc>
                <a:spcPts val="2520"/>
              </a:lnSpc>
            </a:pPr>
            <a:r>
              <a:rPr lang="en-US" sz="1800" b="1">
                <a:solidFill>
                  <a:srgbClr val="A39F95"/>
                </a:solidFill>
                <a:latin typeface="Poppins Bold"/>
                <a:ea typeface="Poppins Bold"/>
                <a:cs typeface="Poppins Bold"/>
                <a:sym typeface="Poppins Bold"/>
              </a:rPr>
              <a:t>Mentors: </a:t>
            </a:r>
          </a:p>
          <a:p>
            <a:pPr algn="ctr">
              <a:lnSpc>
                <a:spcPts val="2520"/>
              </a:lnSpc>
            </a:pPr>
            <a:r>
              <a:rPr lang="en-US" sz="1800">
                <a:solidFill>
                  <a:srgbClr val="A39F95"/>
                </a:solidFill>
                <a:latin typeface="Poppins"/>
                <a:ea typeface="Poppins"/>
                <a:cs typeface="Poppins"/>
                <a:sym typeface="Poppins"/>
              </a:rPr>
              <a:t>Dr. Kristina Kupferschmidt, Dr. Andrew Godbout, Dr. David Groman</a:t>
            </a:r>
          </a:p>
        </p:txBody>
      </p:sp>
      <p:grpSp>
        <p:nvGrpSpPr>
          <p:cNvPr id="13" name="Group 13"/>
          <p:cNvGrpSpPr>
            <a:grpSpLocks noChangeAspect="1"/>
          </p:cNvGrpSpPr>
          <p:nvPr/>
        </p:nvGrpSpPr>
        <p:grpSpPr>
          <a:xfrm>
            <a:off x="4233126" y="8083084"/>
            <a:ext cx="1706444" cy="664309"/>
            <a:chOff x="0" y="0"/>
            <a:chExt cx="2275259" cy="885745"/>
          </a:xfrm>
        </p:grpSpPr>
        <p:sp>
          <p:nvSpPr>
            <p:cNvPr id="14" name="Freeform 14" descr="A black and red sign with yellow text  AI-generated content may be incorrect."/>
            <p:cNvSpPr/>
            <p:nvPr/>
          </p:nvSpPr>
          <p:spPr>
            <a:xfrm>
              <a:off x="0" y="0"/>
              <a:ext cx="2275205" cy="885698"/>
            </a:xfrm>
            <a:custGeom>
              <a:avLst/>
              <a:gdLst/>
              <a:ahLst/>
              <a:cxnLst/>
              <a:rect l="l" t="t" r="r" b="b"/>
              <a:pathLst>
                <a:path w="2275205" h="885698">
                  <a:moveTo>
                    <a:pt x="0" y="0"/>
                  </a:moveTo>
                  <a:lnTo>
                    <a:pt x="2275205" y="0"/>
                  </a:lnTo>
                  <a:lnTo>
                    <a:pt x="2275205" y="885698"/>
                  </a:lnTo>
                  <a:lnTo>
                    <a:pt x="0" y="885698"/>
                  </a:lnTo>
                  <a:lnTo>
                    <a:pt x="0" y="0"/>
                  </a:lnTo>
                  <a:close/>
                </a:path>
              </a:pathLst>
            </a:custGeom>
            <a:blipFill>
              <a:blip r:embed="rId8"/>
              <a:stretch>
                <a:fillRect r="-2" b="-5"/>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8" name="Group 8"/>
          <p:cNvGrpSpPr/>
          <p:nvPr/>
        </p:nvGrpSpPr>
        <p:grpSpPr>
          <a:xfrm>
            <a:off x="1832946" y="3360337"/>
            <a:ext cx="4138596" cy="4682995"/>
            <a:chOff x="0" y="0"/>
            <a:chExt cx="5518129" cy="6243993"/>
          </a:xfrm>
        </p:grpSpPr>
        <p:sp>
          <p:nvSpPr>
            <p:cNvPr id="9" name="Freeform 9"/>
            <p:cNvSpPr/>
            <p:nvPr/>
          </p:nvSpPr>
          <p:spPr>
            <a:xfrm>
              <a:off x="0" y="0"/>
              <a:ext cx="5518129" cy="6243993"/>
            </a:xfrm>
            <a:custGeom>
              <a:avLst/>
              <a:gdLst/>
              <a:ahLst/>
              <a:cxnLst/>
              <a:rect l="l" t="t" r="r" b="b"/>
              <a:pathLst>
                <a:path w="5518129" h="6243993">
                  <a:moveTo>
                    <a:pt x="0" y="0"/>
                  </a:moveTo>
                  <a:lnTo>
                    <a:pt x="5518129" y="0"/>
                  </a:lnTo>
                  <a:lnTo>
                    <a:pt x="5518129" y="6243993"/>
                  </a:lnTo>
                  <a:lnTo>
                    <a:pt x="0" y="6243993"/>
                  </a:lnTo>
                  <a:lnTo>
                    <a:pt x="0" y="0"/>
                  </a:lnTo>
                  <a:close/>
                </a:path>
              </a:pathLst>
            </a:custGeom>
            <a:blipFill>
              <a:blip r:embed="rId3"/>
              <a:stretch>
                <a:fillRect/>
              </a:stretch>
            </a:blipFill>
          </p:spPr>
          <p:txBody>
            <a:bodyPr/>
            <a:lstStyle/>
            <a:p>
              <a:endParaRPr lang="en-US"/>
            </a:p>
          </p:txBody>
        </p:sp>
        <p:sp>
          <p:nvSpPr>
            <p:cNvPr id="10" name="Freeform 10"/>
            <p:cNvSpPr/>
            <p:nvPr/>
          </p:nvSpPr>
          <p:spPr>
            <a:xfrm>
              <a:off x="1063714" y="1274204"/>
              <a:ext cx="3390700" cy="3695585"/>
            </a:xfrm>
            <a:custGeom>
              <a:avLst/>
              <a:gdLst/>
              <a:ahLst/>
              <a:cxnLst/>
              <a:rect l="l" t="t" r="r" b="b"/>
              <a:pathLst>
                <a:path w="3390700" h="3695585">
                  <a:moveTo>
                    <a:pt x="0" y="0"/>
                  </a:moveTo>
                  <a:lnTo>
                    <a:pt x="3390700" y="0"/>
                  </a:lnTo>
                  <a:lnTo>
                    <a:pt x="3390700" y="3695585"/>
                  </a:lnTo>
                  <a:lnTo>
                    <a:pt x="0" y="3695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8" name="Group 17">
            <a:extLst>
              <a:ext uri="{FF2B5EF4-FFF2-40B4-BE49-F238E27FC236}">
                <a16:creationId xmlns:a16="http://schemas.microsoft.com/office/drawing/2014/main" id="{7EA9D691-3460-4F8C-D8F4-C45D52B30791}"/>
              </a:ext>
            </a:extLst>
          </p:cNvPr>
          <p:cNvGrpSpPr/>
          <p:nvPr/>
        </p:nvGrpSpPr>
        <p:grpSpPr>
          <a:xfrm>
            <a:off x="9994631" y="2429868"/>
            <a:ext cx="7493449" cy="6543932"/>
            <a:chOff x="9994631" y="2429868"/>
            <a:chExt cx="7493449" cy="6543932"/>
          </a:xfrm>
        </p:grpSpPr>
        <p:grpSp>
          <p:nvGrpSpPr>
            <p:cNvPr id="2" name="Group 2"/>
            <p:cNvGrpSpPr/>
            <p:nvPr/>
          </p:nvGrpSpPr>
          <p:grpSpPr>
            <a:xfrm rot="-2249039">
              <a:off x="9994631" y="2429868"/>
              <a:ext cx="7027784" cy="6543932"/>
              <a:chOff x="0" y="0"/>
              <a:chExt cx="9370379" cy="8725243"/>
            </a:xfrm>
          </p:grpSpPr>
          <p:sp>
            <p:nvSpPr>
              <p:cNvPr id="3" name="Freeform 3"/>
              <p:cNvSpPr/>
              <p:nvPr/>
            </p:nvSpPr>
            <p:spPr>
              <a:xfrm rot="2249039">
                <a:off x="1088065" y="612439"/>
                <a:ext cx="3645866" cy="4813025"/>
              </a:xfrm>
              <a:custGeom>
                <a:avLst/>
                <a:gdLst/>
                <a:ahLst/>
                <a:cxnLst/>
                <a:rect l="l" t="t" r="r" b="b"/>
                <a:pathLst>
                  <a:path w="3645866" h="4813025">
                    <a:moveTo>
                      <a:pt x="0" y="0"/>
                    </a:moveTo>
                    <a:lnTo>
                      <a:pt x="3645866" y="0"/>
                    </a:lnTo>
                    <a:lnTo>
                      <a:pt x="3645866" y="4813024"/>
                    </a:lnTo>
                    <a:lnTo>
                      <a:pt x="0" y="4813024"/>
                    </a:lnTo>
                    <a:lnTo>
                      <a:pt x="0" y="0"/>
                    </a:lnTo>
                    <a:close/>
                  </a:path>
                </a:pathLst>
              </a:custGeom>
              <a:blipFill>
                <a:blip r:embed="rId6"/>
                <a:stretch>
                  <a:fillRect/>
                </a:stretch>
              </a:blipFill>
            </p:spPr>
            <p:txBody>
              <a:bodyPr/>
              <a:lstStyle/>
              <a:p>
                <a:endParaRPr lang="en-US"/>
              </a:p>
            </p:txBody>
          </p:sp>
          <p:sp>
            <p:nvSpPr>
              <p:cNvPr id="4" name="Freeform 4"/>
              <p:cNvSpPr/>
              <p:nvPr/>
            </p:nvSpPr>
            <p:spPr>
              <a:xfrm rot="2249039" flipH="1">
                <a:off x="4561447" y="3216769"/>
                <a:ext cx="3704887" cy="4885565"/>
              </a:xfrm>
              <a:custGeom>
                <a:avLst/>
                <a:gdLst/>
                <a:ahLst/>
                <a:cxnLst/>
                <a:rect l="l" t="t" r="r" b="b"/>
                <a:pathLst>
                  <a:path w="3704887" h="4885565">
                    <a:moveTo>
                      <a:pt x="3704888" y="0"/>
                    </a:moveTo>
                    <a:lnTo>
                      <a:pt x="0" y="0"/>
                    </a:lnTo>
                    <a:lnTo>
                      <a:pt x="0" y="4885566"/>
                    </a:lnTo>
                    <a:lnTo>
                      <a:pt x="3704888" y="4885566"/>
                    </a:lnTo>
                    <a:lnTo>
                      <a:pt x="3704888" y="0"/>
                    </a:lnTo>
                    <a:close/>
                  </a:path>
                </a:pathLst>
              </a:custGeom>
              <a:blipFill>
                <a:blip r:embed="rId7"/>
                <a:stretch>
                  <a:fillRect/>
                </a:stretch>
              </a:blipFill>
            </p:spPr>
            <p:txBody>
              <a:bodyPr/>
              <a:lstStyle/>
              <a:p>
                <a:endParaRPr lang="en-US"/>
              </a:p>
            </p:txBody>
          </p:sp>
          <p:sp>
            <p:nvSpPr>
              <p:cNvPr id="5" name="Freeform 5"/>
              <p:cNvSpPr/>
              <p:nvPr/>
            </p:nvSpPr>
            <p:spPr>
              <a:xfrm>
                <a:off x="4013877" y="2478237"/>
                <a:ext cx="2214158" cy="1309121"/>
              </a:xfrm>
              <a:custGeom>
                <a:avLst/>
                <a:gdLst/>
                <a:ahLst/>
                <a:cxnLst/>
                <a:rect l="l" t="t" r="r" b="b"/>
                <a:pathLst>
                  <a:path w="2214158" h="1309121">
                    <a:moveTo>
                      <a:pt x="0" y="0"/>
                    </a:moveTo>
                    <a:lnTo>
                      <a:pt x="2214158" y="0"/>
                    </a:lnTo>
                    <a:lnTo>
                      <a:pt x="2214158" y="1309121"/>
                    </a:lnTo>
                    <a:lnTo>
                      <a:pt x="0" y="1309121"/>
                    </a:lnTo>
                    <a:lnTo>
                      <a:pt x="0" y="0"/>
                    </a:lnTo>
                    <a:close/>
                  </a:path>
                </a:pathLst>
              </a:custGeom>
              <a:blipFill>
                <a:blip r:embed="rId8">
                  <a:extLst>
                    <a:ext uri="{96DAC541-7B7A-43D3-8B79-37D633B846F1}">
                      <asvg:svgBlip xmlns:asvg="http://schemas.microsoft.com/office/drawing/2016/SVG/main" r:embed="rId9"/>
                    </a:ext>
                  </a:extLst>
                </a:blip>
                <a:stretch>
                  <a:fillRect l="-15" r="-15"/>
                </a:stretch>
              </a:blipFill>
            </p:spPr>
            <p:txBody>
              <a:bodyPr/>
              <a:lstStyle/>
              <a:p>
                <a:endParaRPr lang="en-US"/>
              </a:p>
            </p:txBody>
          </p:sp>
          <p:grpSp>
            <p:nvGrpSpPr>
              <p:cNvPr id="6" name="Group 6"/>
              <p:cNvGrpSpPr/>
              <p:nvPr/>
            </p:nvGrpSpPr>
            <p:grpSpPr>
              <a:xfrm rot="-3074288">
                <a:off x="4818489" y="2997713"/>
                <a:ext cx="420529" cy="458343"/>
                <a:chOff x="0" y="0"/>
                <a:chExt cx="700123" cy="763077"/>
              </a:xfrm>
            </p:grpSpPr>
            <p:sp>
              <p:nvSpPr>
                <p:cNvPr id="7" name="Freeform 7"/>
                <p:cNvSpPr/>
                <p:nvPr/>
              </p:nvSpPr>
              <p:spPr>
                <a:xfrm>
                  <a:off x="0" y="0"/>
                  <a:ext cx="700151" cy="763016"/>
                </a:xfrm>
                <a:custGeom>
                  <a:avLst/>
                  <a:gdLst/>
                  <a:ahLst/>
                  <a:cxnLst/>
                  <a:rect l="l" t="t" r="r" b="b"/>
                  <a:pathLst>
                    <a:path w="700151" h="763016">
                      <a:moveTo>
                        <a:pt x="0" y="0"/>
                      </a:moveTo>
                      <a:lnTo>
                        <a:pt x="700151" y="0"/>
                      </a:lnTo>
                      <a:lnTo>
                        <a:pt x="700151" y="763016"/>
                      </a:lnTo>
                      <a:lnTo>
                        <a:pt x="0" y="763016"/>
                      </a:lnTo>
                      <a:lnTo>
                        <a:pt x="0" y="0"/>
                      </a:lnTo>
                      <a:close/>
                    </a:path>
                  </a:pathLst>
                </a:custGeom>
                <a:blipFill>
                  <a:blip r:embed="rId10"/>
                  <a:stretch>
                    <a:fillRect l="-11" r="-7" b="-8"/>
                  </a:stretch>
                </a:blipFill>
              </p:spPr>
              <p:txBody>
                <a:bodyPr/>
                <a:lstStyle/>
                <a:p>
                  <a:endParaRPr lang="en-US"/>
                </a:p>
              </p:txBody>
            </p:sp>
          </p:grpSp>
        </p:grpSp>
        <p:sp>
          <p:nvSpPr>
            <p:cNvPr id="12" name="Freeform 12"/>
            <p:cNvSpPr/>
            <p:nvPr/>
          </p:nvSpPr>
          <p:spPr>
            <a:xfrm>
              <a:off x="16200612" y="7153889"/>
              <a:ext cx="1287468" cy="1778885"/>
            </a:xfrm>
            <a:custGeom>
              <a:avLst/>
              <a:gdLst/>
              <a:ahLst/>
              <a:cxnLst/>
              <a:rect l="l" t="t" r="r" b="b"/>
              <a:pathLst>
                <a:path w="1287468" h="1778885">
                  <a:moveTo>
                    <a:pt x="0" y="0"/>
                  </a:moveTo>
                  <a:lnTo>
                    <a:pt x="1287468" y="0"/>
                  </a:lnTo>
                  <a:lnTo>
                    <a:pt x="1287468" y="1778885"/>
                  </a:lnTo>
                  <a:lnTo>
                    <a:pt x="0" y="17788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13" name="TextBox 13"/>
          <p:cNvSpPr txBox="1"/>
          <p:nvPr/>
        </p:nvSpPr>
        <p:spPr>
          <a:xfrm>
            <a:off x="1676400" y="1552575"/>
            <a:ext cx="14940597" cy="568486"/>
          </a:xfrm>
          <a:prstGeom prst="rect">
            <a:avLst/>
          </a:prstGeom>
        </p:spPr>
        <p:txBody>
          <a:bodyPr lIns="0" tIns="0" rIns="0" bIns="0" rtlCol="0" anchor="t">
            <a:spAutoFit/>
          </a:bodyPr>
          <a:lstStyle/>
          <a:p>
            <a:pPr algn="ctr">
              <a:lnSpc>
                <a:spcPts val="3919"/>
              </a:lnSpc>
            </a:pPr>
            <a:r>
              <a:rPr lang="en-US" sz="2799" b="1">
                <a:solidFill>
                  <a:srgbClr val="036DC5"/>
                </a:solidFill>
                <a:latin typeface="Poppins Bold"/>
                <a:ea typeface="Poppins Bold"/>
                <a:cs typeface="Poppins Bold"/>
                <a:sym typeface="Poppins Bold"/>
              </a:rPr>
              <a:t>A Comparison of AI Approaches</a:t>
            </a:r>
          </a:p>
        </p:txBody>
      </p:sp>
      <p:sp>
        <p:nvSpPr>
          <p:cNvPr id="14" name="TextBox 14"/>
          <p:cNvSpPr txBox="1"/>
          <p:nvPr/>
        </p:nvSpPr>
        <p:spPr>
          <a:xfrm>
            <a:off x="2247900" y="142875"/>
            <a:ext cx="13792200" cy="1448444"/>
          </a:xfrm>
          <a:prstGeom prst="rect">
            <a:avLst/>
          </a:prstGeom>
        </p:spPr>
        <p:txBody>
          <a:bodyPr lIns="0" tIns="0" rIns="0" bIns="0" rtlCol="0" anchor="t">
            <a:spAutoFit/>
          </a:bodyPr>
          <a:lstStyle/>
          <a:p>
            <a:pPr algn="ctr">
              <a:lnSpc>
                <a:spcPts val="10080"/>
              </a:lnSpc>
            </a:pPr>
            <a:r>
              <a:rPr lang="en-US" sz="7200" b="1">
                <a:solidFill>
                  <a:srgbClr val="3C7FC0"/>
                </a:solidFill>
                <a:latin typeface="Poppins Bold"/>
                <a:ea typeface="Poppins Bold"/>
                <a:cs typeface="Poppins Bold"/>
                <a:sym typeface="Poppins Bold"/>
              </a:rPr>
              <a:t>Finding the Right Technology</a:t>
            </a:r>
          </a:p>
        </p:txBody>
      </p:sp>
      <p:grpSp>
        <p:nvGrpSpPr>
          <p:cNvPr id="16" name="Group 15">
            <a:extLst>
              <a:ext uri="{FF2B5EF4-FFF2-40B4-BE49-F238E27FC236}">
                <a16:creationId xmlns:a16="http://schemas.microsoft.com/office/drawing/2014/main" id="{85EBF55D-30FA-89EC-E156-E0082F3C619F}"/>
              </a:ext>
            </a:extLst>
          </p:cNvPr>
          <p:cNvGrpSpPr/>
          <p:nvPr/>
        </p:nvGrpSpPr>
        <p:grpSpPr>
          <a:xfrm>
            <a:off x="7057040" y="4209415"/>
            <a:ext cx="2623175" cy="1492419"/>
            <a:chOff x="7057040" y="4209415"/>
            <a:chExt cx="2623175" cy="1492419"/>
          </a:xfrm>
        </p:grpSpPr>
        <p:sp>
          <p:nvSpPr>
            <p:cNvPr id="11" name="AutoShape 11"/>
            <p:cNvSpPr/>
            <p:nvPr/>
          </p:nvSpPr>
          <p:spPr>
            <a:xfrm>
              <a:off x="7057040" y="5701834"/>
              <a:ext cx="2623175" cy="0"/>
            </a:xfrm>
            <a:prstGeom prst="line">
              <a:avLst/>
            </a:prstGeom>
            <a:ln w="152400" cap="rnd">
              <a:solidFill>
                <a:srgbClr val="3C7FC0"/>
              </a:solidFill>
              <a:prstDash val="solid"/>
              <a:headEnd type="none" w="sm" len="sm"/>
              <a:tailEnd type="arrow" w="med" len="sm"/>
            </a:ln>
          </p:spPr>
          <p:txBody>
            <a:bodyPr/>
            <a:lstStyle/>
            <a:p>
              <a:endParaRPr lang="en-US"/>
            </a:p>
          </p:txBody>
        </p:sp>
        <p:sp>
          <p:nvSpPr>
            <p:cNvPr id="15" name="TextBox 15"/>
            <p:cNvSpPr txBox="1"/>
            <p:nvPr/>
          </p:nvSpPr>
          <p:spPr>
            <a:xfrm>
              <a:off x="7057040" y="4209415"/>
              <a:ext cx="2307182" cy="1128396"/>
            </a:xfrm>
            <a:prstGeom prst="rect">
              <a:avLst/>
            </a:prstGeom>
          </p:spPr>
          <p:txBody>
            <a:bodyPr lIns="0" tIns="0" rIns="0" bIns="0" rtlCol="0" anchor="t">
              <a:spAutoFit/>
            </a:bodyPr>
            <a:lstStyle/>
            <a:p>
              <a:pPr algn="ctr">
                <a:lnSpc>
                  <a:spcPts val="4479"/>
                </a:lnSpc>
                <a:spcBef>
                  <a:spcPct val="0"/>
                </a:spcBef>
              </a:pPr>
              <a:r>
                <a:rPr lang="en-US" sz="3199" b="1" dirty="0">
                  <a:solidFill>
                    <a:srgbClr val="7BA5CD"/>
                  </a:solidFill>
                  <a:latin typeface="Poppins Bold"/>
                  <a:ea typeface="Poppins Bold"/>
                  <a:cs typeface="Poppins Bold"/>
                  <a:sym typeface="Poppins Bold"/>
                </a:rPr>
                <a:t>Rigorous Testing</a:t>
              </a:r>
            </a:p>
          </p:txBody>
        </p:sp>
      </p:gr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rot="-2249039">
            <a:off x="10409585" y="2429868"/>
            <a:ext cx="7027784" cy="6543932"/>
            <a:chOff x="0" y="0"/>
            <a:chExt cx="9370379" cy="8725243"/>
          </a:xfrm>
        </p:grpSpPr>
        <p:sp>
          <p:nvSpPr>
            <p:cNvPr id="3" name="Freeform 3"/>
            <p:cNvSpPr/>
            <p:nvPr/>
          </p:nvSpPr>
          <p:spPr>
            <a:xfrm rot="2249039">
              <a:off x="1088065" y="612439"/>
              <a:ext cx="3645866" cy="4813025"/>
            </a:xfrm>
            <a:custGeom>
              <a:avLst/>
              <a:gdLst/>
              <a:ahLst/>
              <a:cxnLst/>
              <a:rect l="l" t="t" r="r" b="b"/>
              <a:pathLst>
                <a:path w="3645866" h="4813025">
                  <a:moveTo>
                    <a:pt x="0" y="0"/>
                  </a:moveTo>
                  <a:lnTo>
                    <a:pt x="3645866" y="0"/>
                  </a:lnTo>
                  <a:lnTo>
                    <a:pt x="3645866" y="4813024"/>
                  </a:lnTo>
                  <a:lnTo>
                    <a:pt x="0" y="4813024"/>
                  </a:lnTo>
                  <a:lnTo>
                    <a:pt x="0" y="0"/>
                  </a:lnTo>
                  <a:close/>
                </a:path>
              </a:pathLst>
            </a:custGeom>
            <a:blipFill>
              <a:blip r:embed="rId3"/>
              <a:stretch>
                <a:fillRect/>
              </a:stretch>
            </a:blipFill>
          </p:spPr>
          <p:txBody>
            <a:bodyPr/>
            <a:lstStyle/>
            <a:p>
              <a:endParaRPr lang="en-US"/>
            </a:p>
          </p:txBody>
        </p:sp>
        <p:sp>
          <p:nvSpPr>
            <p:cNvPr id="4" name="Freeform 4"/>
            <p:cNvSpPr/>
            <p:nvPr/>
          </p:nvSpPr>
          <p:spPr>
            <a:xfrm rot="2249039" flipH="1">
              <a:off x="4561447" y="3216769"/>
              <a:ext cx="3704887" cy="4885565"/>
            </a:xfrm>
            <a:custGeom>
              <a:avLst/>
              <a:gdLst/>
              <a:ahLst/>
              <a:cxnLst/>
              <a:rect l="l" t="t" r="r" b="b"/>
              <a:pathLst>
                <a:path w="3704887" h="4885565">
                  <a:moveTo>
                    <a:pt x="3704888" y="0"/>
                  </a:moveTo>
                  <a:lnTo>
                    <a:pt x="0" y="0"/>
                  </a:lnTo>
                  <a:lnTo>
                    <a:pt x="0" y="4885566"/>
                  </a:lnTo>
                  <a:lnTo>
                    <a:pt x="3704888" y="4885566"/>
                  </a:lnTo>
                  <a:lnTo>
                    <a:pt x="3704888" y="0"/>
                  </a:lnTo>
                  <a:close/>
                </a:path>
              </a:pathLst>
            </a:custGeom>
            <a:blipFill>
              <a:blip r:embed="rId4"/>
              <a:stretch>
                <a:fillRect/>
              </a:stretch>
            </a:blipFill>
          </p:spPr>
          <p:txBody>
            <a:bodyPr/>
            <a:lstStyle/>
            <a:p>
              <a:endParaRPr lang="en-US"/>
            </a:p>
          </p:txBody>
        </p:sp>
        <p:sp>
          <p:nvSpPr>
            <p:cNvPr id="5" name="Freeform 5"/>
            <p:cNvSpPr/>
            <p:nvPr/>
          </p:nvSpPr>
          <p:spPr>
            <a:xfrm>
              <a:off x="4013877" y="2478237"/>
              <a:ext cx="2214158" cy="1309121"/>
            </a:xfrm>
            <a:custGeom>
              <a:avLst/>
              <a:gdLst/>
              <a:ahLst/>
              <a:cxnLst/>
              <a:rect l="l" t="t" r="r" b="b"/>
              <a:pathLst>
                <a:path w="2214158" h="1309121">
                  <a:moveTo>
                    <a:pt x="0" y="0"/>
                  </a:moveTo>
                  <a:lnTo>
                    <a:pt x="2214158" y="0"/>
                  </a:lnTo>
                  <a:lnTo>
                    <a:pt x="2214158" y="1309121"/>
                  </a:lnTo>
                  <a:lnTo>
                    <a:pt x="0" y="1309121"/>
                  </a:lnTo>
                  <a:lnTo>
                    <a:pt x="0" y="0"/>
                  </a:lnTo>
                  <a:close/>
                </a:path>
              </a:pathLst>
            </a:custGeom>
            <a:blipFill>
              <a:blip r:embed="rId5">
                <a:extLst>
                  <a:ext uri="{96DAC541-7B7A-43D3-8B79-37D633B846F1}">
                    <asvg:svgBlip xmlns:asvg="http://schemas.microsoft.com/office/drawing/2016/SVG/main" r:embed="rId6"/>
                  </a:ext>
                </a:extLst>
              </a:blip>
              <a:stretch>
                <a:fillRect l="-15" r="-15"/>
              </a:stretch>
            </a:blipFill>
          </p:spPr>
          <p:txBody>
            <a:bodyPr/>
            <a:lstStyle/>
            <a:p>
              <a:endParaRPr lang="en-US"/>
            </a:p>
          </p:txBody>
        </p:sp>
        <p:grpSp>
          <p:nvGrpSpPr>
            <p:cNvPr id="6" name="Group 6"/>
            <p:cNvGrpSpPr/>
            <p:nvPr/>
          </p:nvGrpSpPr>
          <p:grpSpPr>
            <a:xfrm rot="-3074288">
              <a:off x="4818489" y="2997713"/>
              <a:ext cx="420529" cy="458343"/>
              <a:chOff x="0" y="0"/>
              <a:chExt cx="700123" cy="763077"/>
            </a:xfrm>
          </p:grpSpPr>
          <p:sp>
            <p:nvSpPr>
              <p:cNvPr id="7" name="Freeform 7"/>
              <p:cNvSpPr/>
              <p:nvPr/>
            </p:nvSpPr>
            <p:spPr>
              <a:xfrm>
                <a:off x="0" y="0"/>
                <a:ext cx="700151" cy="763016"/>
              </a:xfrm>
              <a:custGeom>
                <a:avLst/>
                <a:gdLst/>
                <a:ahLst/>
                <a:cxnLst/>
                <a:rect l="l" t="t" r="r" b="b"/>
                <a:pathLst>
                  <a:path w="700151" h="763016">
                    <a:moveTo>
                      <a:pt x="0" y="0"/>
                    </a:moveTo>
                    <a:lnTo>
                      <a:pt x="700151" y="0"/>
                    </a:lnTo>
                    <a:lnTo>
                      <a:pt x="700151" y="763016"/>
                    </a:lnTo>
                    <a:lnTo>
                      <a:pt x="0" y="763016"/>
                    </a:lnTo>
                    <a:lnTo>
                      <a:pt x="0" y="0"/>
                    </a:lnTo>
                    <a:close/>
                  </a:path>
                </a:pathLst>
              </a:custGeom>
              <a:blipFill>
                <a:blip r:embed="rId7"/>
                <a:stretch>
                  <a:fillRect l="-11" r="-7" b="-8"/>
                </a:stretch>
              </a:blipFill>
            </p:spPr>
            <p:txBody>
              <a:bodyPr/>
              <a:lstStyle/>
              <a:p>
                <a:endParaRPr lang="en-US"/>
              </a:p>
            </p:txBody>
          </p:sp>
        </p:grpSp>
      </p:grpSp>
      <p:grpSp>
        <p:nvGrpSpPr>
          <p:cNvPr id="8" name="Group 8"/>
          <p:cNvGrpSpPr/>
          <p:nvPr/>
        </p:nvGrpSpPr>
        <p:grpSpPr>
          <a:xfrm>
            <a:off x="2247900" y="3360337"/>
            <a:ext cx="4138596" cy="4682995"/>
            <a:chOff x="0" y="0"/>
            <a:chExt cx="5518129" cy="6243993"/>
          </a:xfrm>
        </p:grpSpPr>
        <p:sp>
          <p:nvSpPr>
            <p:cNvPr id="9" name="Freeform 9"/>
            <p:cNvSpPr/>
            <p:nvPr/>
          </p:nvSpPr>
          <p:spPr>
            <a:xfrm>
              <a:off x="0" y="0"/>
              <a:ext cx="5518129" cy="6243993"/>
            </a:xfrm>
            <a:custGeom>
              <a:avLst/>
              <a:gdLst/>
              <a:ahLst/>
              <a:cxnLst/>
              <a:rect l="l" t="t" r="r" b="b"/>
              <a:pathLst>
                <a:path w="5518129" h="6243993">
                  <a:moveTo>
                    <a:pt x="0" y="0"/>
                  </a:moveTo>
                  <a:lnTo>
                    <a:pt x="5518129" y="0"/>
                  </a:lnTo>
                  <a:lnTo>
                    <a:pt x="5518129" y="6243993"/>
                  </a:lnTo>
                  <a:lnTo>
                    <a:pt x="0" y="6243993"/>
                  </a:lnTo>
                  <a:lnTo>
                    <a:pt x="0" y="0"/>
                  </a:lnTo>
                  <a:close/>
                </a:path>
              </a:pathLst>
            </a:custGeom>
            <a:blipFill>
              <a:blip r:embed="rId8"/>
              <a:stretch>
                <a:fillRect/>
              </a:stretch>
            </a:blipFill>
          </p:spPr>
          <p:txBody>
            <a:bodyPr/>
            <a:lstStyle/>
            <a:p>
              <a:endParaRPr lang="en-US"/>
            </a:p>
          </p:txBody>
        </p:sp>
        <p:sp>
          <p:nvSpPr>
            <p:cNvPr id="10" name="Freeform 10"/>
            <p:cNvSpPr/>
            <p:nvPr/>
          </p:nvSpPr>
          <p:spPr>
            <a:xfrm>
              <a:off x="1063714" y="1274204"/>
              <a:ext cx="3390700" cy="3695585"/>
            </a:xfrm>
            <a:custGeom>
              <a:avLst/>
              <a:gdLst/>
              <a:ahLst/>
              <a:cxnLst/>
              <a:rect l="l" t="t" r="r" b="b"/>
              <a:pathLst>
                <a:path w="3390700" h="3695585">
                  <a:moveTo>
                    <a:pt x="0" y="0"/>
                  </a:moveTo>
                  <a:lnTo>
                    <a:pt x="3390700" y="0"/>
                  </a:lnTo>
                  <a:lnTo>
                    <a:pt x="3390700" y="3695585"/>
                  </a:lnTo>
                  <a:lnTo>
                    <a:pt x="0" y="36955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11" name="AutoShape 11"/>
          <p:cNvSpPr/>
          <p:nvPr/>
        </p:nvSpPr>
        <p:spPr>
          <a:xfrm>
            <a:off x="7471994" y="5701834"/>
            <a:ext cx="2623175" cy="0"/>
          </a:xfrm>
          <a:prstGeom prst="line">
            <a:avLst/>
          </a:prstGeom>
          <a:ln w="152400" cap="rnd">
            <a:solidFill>
              <a:srgbClr val="3C7FC0"/>
            </a:solidFill>
            <a:prstDash val="solid"/>
            <a:headEnd type="none" w="sm" len="sm"/>
            <a:tailEnd type="arrow" w="med" len="sm"/>
          </a:ln>
        </p:spPr>
        <p:txBody>
          <a:bodyPr/>
          <a:lstStyle/>
          <a:p>
            <a:endParaRPr lang="en-US"/>
          </a:p>
        </p:txBody>
      </p:sp>
      <p:sp>
        <p:nvSpPr>
          <p:cNvPr id="12" name="Freeform 12"/>
          <p:cNvSpPr/>
          <p:nvPr/>
        </p:nvSpPr>
        <p:spPr>
          <a:xfrm>
            <a:off x="16615566" y="7153889"/>
            <a:ext cx="1287468" cy="1778885"/>
          </a:xfrm>
          <a:custGeom>
            <a:avLst/>
            <a:gdLst/>
            <a:ahLst/>
            <a:cxnLst/>
            <a:rect l="l" t="t" r="r" b="b"/>
            <a:pathLst>
              <a:path w="1287468" h="1778885">
                <a:moveTo>
                  <a:pt x="0" y="0"/>
                </a:moveTo>
                <a:lnTo>
                  <a:pt x="1287468" y="0"/>
                </a:lnTo>
                <a:lnTo>
                  <a:pt x="1287468" y="1778885"/>
                </a:lnTo>
                <a:lnTo>
                  <a:pt x="0" y="17788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676400" y="1552575"/>
            <a:ext cx="14940597" cy="568486"/>
          </a:xfrm>
          <a:prstGeom prst="rect">
            <a:avLst/>
          </a:prstGeom>
        </p:spPr>
        <p:txBody>
          <a:bodyPr lIns="0" tIns="0" rIns="0" bIns="0" rtlCol="0" anchor="t">
            <a:spAutoFit/>
          </a:bodyPr>
          <a:lstStyle/>
          <a:p>
            <a:pPr algn="ctr">
              <a:lnSpc>
                <a:spcPts val="3919"/>
              </a:lnSpc>
            </a:pPr>
            <a:r>
              <a:rPr lang="en-US" sz="2799" b="1">
                <a:solidFill>
                  <a:srgbClr val="036DC5"/>
                </a:solidFill>
                <a:latin typeface="Poppins Bold"/>
                <a:ea typeface="Poppins Bold"/>
                <a:cs typeface="Poppins Bold"/>
                <a:sym typeface="Poppins Bold"/>
              </a:rPr>
              <a:t>A Comparison of AI Approaches</a:t>
            </a:r>
          </a:p>
        </p:txBody>
      </p:sp>
      <p:sp>
        <p:nvSpPr>
          <p:cNvPr id="14" name="TextBox 14"/>
          <p:cNvSpPr txBox="1"/>
          <p:nvPr/>
        </p:nvSpPr>
        <p:spPr>
          <a:xfrm>
            <a:off x="2247900" y="142875"/>
            <a:ext cx="13792200" cy="1448444"/>
          </a:xfrm>
          <a:prstGeom prst="rect">
            <a:avLst/>
          </a:prstGeom>
        </p:spPr>
        <p:txBody>
          <a:bodyPr lIns="0" tIns="0" rIns="0" bIns="0" rtlCol="0" anchor="t">
            <a:spAutoFit/>
          </a:bodyPr>
          <a:lstStyle/>
          <a:p>
            <a:pPr algn="ctr">
              <a:lnSpc>
                <a:spcPts val="10080"/>
              </a:lnSpc>
            </a:pPr>
            <a:r>
              <a:rPr lang="en-US" sz="7200" b="1">
                <a:solidFill>
                  <a:srgbClr val="3C7FC0"/>
                </a:solidFill>
                <a:latin typeface="Poppins Bold"/>
                <a:ea typeface="Poppins Bold"/>
                <a:cs typeface="Poppins Bold"/>
                <a:sym typeface="Poppins Bold"/>
              </a:rPr>
              <a:t>Finding the Right Technology</a:t>
            </a:r>
          </a:p>
        </p:txBody>
      </p:sp>
      <p:sp>
        <p:nvSpPr>
          <p:cNvPr id="15" name="TextBox 15"/>
          <p:cNvSpPr txBox="1"/>
          <p:nvPr/>
        </p:nvSpPr>
        <p:spPr>
          <a:xfrm>
            <a:off x="7471994" y="4209415"/>
            <a:ext cx="2307182" cy="1128396"/>
          </a:xfrm>
          <a:prstGeom prst="rect">
            <a:avLst/>
          </a:prstGeom>
        </p:spPr>
        <p:txBody>
          <a:bodyPr lIns="0" tIns="0" rIns="0" bIns="0" rtlCol="0" anchor="t">
            <a:spAutoFit/>
          </a:bodyPr>
          <a:lstStyle/>
          <a:p>
            <a:pPr algn="ctr">
              <a:lnSpc>
                <a:spcPts val="4479"/>
              </a:lnSpc>
              <a:spcBef>
                <a:spcPct val="0"/>
              </a:spcBef>
            </a:pPr>
            <a:r>
              <a:rPr lang="en-US" sz="3199" b="1">
                <a:solidFill>
                  <a:srgbClr val="7BA5CD"/>
                </a:solidFill>
                <a:latin typeface="Poppins Bold"/>
                <a:ea typeface="Poppins Bold"/>
                <a:cs typeface="Poppins Bold"/>
                <a:sym typeface="Poppins Bold"/>
              </a:rPr>
              <a:t>Rigorous Testing</a:t>
            </a:r>
          </a:p>
        </p:txBody>
      </p:sp>
      <p:sp>
        <p:nvSpPr>
          <p:cNvPr id="16" name="Freeform 16"/>
          <p:cNvSpPr/>
          <p:nvPr/>
        </p:nvSpPr>
        <p:spPr>
          <a:xfrm>
            <a:off x="0" y="-216991"/>
            <a:ext cx="18288000" cy="10503991"/>
          </a:xfrm>
          <a:custGeom>
            <a:avLst/>
            <a:gdLst/>
            <a:ahLst/>
            <a:cxnLst/>
            <a:rect l="l" t="t" r="r" b="b"/>
            <a:pathLst>
              <a:path w="18288000" h="10503991">
                <a:moveTo>
                  <a:pt x="0" y="0"/>
                </a:moveTo>
                <a:lnTo>
                  <a:pt x="18288000" y="0"/>
                </a:lnTo>
                <a:lnTo>
                  <a:pt x="18288000" y="10503991"/>
                </a:lnTo>
                <a:lnTo>
                  <a:pt x="0" y="105039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7" name="Group 17"/>
          <p:cNvGrpSpPr/>
          <p:nvPr/>
        </p:nvGrpSpPr>
        <p:grpSpPr>
          <a:xfrm>
            <a:off x="2216919" y="1942806"/>
            <a:ext cx="13854161" cy="6184398"/>
            <a:chOff x="0" y="0"/>
            <a:chExt cx="18472215" cy="8245864"/>
          </a:xfrm>
        </p:grpSpPr>
        <p:sp>
          <p:nvSpPr>
            <p:cNvPr id="18" name="Freeform 18"/>
            <p:cNvSpPr/>
            <p:nvPr/>
          </p:nvSpPr>
          <p:spPr>
            <a:xfrm>
              <a:off x="2728628" y="1613293"/>
              <a:ext cx="1785621" cy="334011"/>
            </a:xfrm>
            <a:custGeom>
              <a:avLst/>
              <a:gdLst/>
              <a:ahLst/>
              <a:cxnLst/>
              <a:rect l="l" t="t" r="r" b="b"/>
              <a:pathLst>
                <a:path w="1785621" h="334011">
                  <a:moveTo>
                    <a:pt x="0" y="0"/>
                  </a:moveTo>
                  <a:lnTo>
                    <a:pt x="1785621" y="0"/>
                  </a:lnTo>
                  <a:lnTo>
                    <a:pt x="1785621" y="334011"/>
                  </a:lnTo>
                  <a:lnTo>
                    <a:pt x="0" y="33401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9" name="Freeform 19"/>
            <p:cNvSpPr/>
            <p:nvPr/>
          </p:nvSpPr>
          <p:spPr>
            <a:xfrm>
              <a:off x="8439818" y="1620912"/>
              <a:ext cx="1591310" cy="353060"/>
            </a:xfrm>
            <a:custGeom>
              <a:avLst/>
              <a:gdLst/>
              <a:ahLst/>
              <a:cxnLst/>
              <a:rect l="l" t="t" r="r" b="b"/>
              <a:pathLst>
                <a:path w="1591310" h="353060">
                  <a:moveTo>
                    <a:pt x="0" y="0"/>
                  </a:moveTo>
                  <a:lnTo>
                    <a:pt x="1591310" y="0"/>
                  </a:lnTo>
                  <a:lnTo>
                    <a:pt x="1591310" y="353060"/>
                  </a:lnTo>
                  <a:lnTo>
                    <a:pt x="0" y="3530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0" name="Freeform 20"/>
            <p:cNvSpPr/>
            <p:nvPr/>
          </p:nvSpPr>
          <p:spPr>
            <a:xfrm>
              <a:off x="14107829" y="1614563"/>
              <a:ext cx="1544320" cy="335280"/>
            </a:xfrm>
            <a:custGeom>
              <a:avLst/>
              <a:gdLst/>
              <a:ahLst/>
              <a:cxnLst/>
              <a:rect l="l" t="t" r="r" b="b"/>
              <a:pathLst>
                <a:path w="1544320" h="335280">
                  <a:moveTo>
                    <a:pt x="0" y="0"/>
                  </a:moveTo>
                  <a:lnTo>
                    <a:pt x="1544320" y="0"/>
                  </a:lnTo>
                  <a:lnTo>
                    <a:pt x="1544320" y="335280"/>
                  </a:lnTo>
                  <a:lnTo>
                    <a:pt x="0" y="33528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nvGrpSpPr>
            <p:cNvPr id="21" name="Group 21"/>
            <p:cNvGrpSpPr/>
            <p:nvPr/>
          </p:nvGrpSpPr>
          <p:grpSpPr>
            <a:xfrm>
              <a:off x="0" y="289322"/>
              <a:ext cx="18472215" cy="7956543"/>
              <a:chOff x="0" y="0"/>
              <a:chExt cx="18472215" cy="7956543"/>
            </a:xfrm>
          </p:grpSpPr>
          <p:sp>
            <p:nvSpPr>
              <p:cNvPr id="22" name="Freeform 22"/>
              <p:cNvSpPr/>
              <p:nvPr/>
            </p:nvSpPr>
            <p:spPr>
              <a:xfrm>
                <a:off x="0" y="0"/>
                <a:ext cx="18472277" cy="7956550"/>
              </a:xfrm>
              <a:custGeom>
                <a:avLst/>
                <a:gdLst/>
                <a:ahLst/>
                <a:cxnLst/>
                <a:rect l="l" t="t" r="r" b="b"/>
                <a:pathLst>
                  <a:path w="18472277" h="7956550">
                    <a:moveTo>
                      <a:pt x="0" y="0"/>
                    </a:moveTo>
                    <a:lnTo>
                      <a:pt x="18472277" y="0"/>
                    </a:lnTo>
                    <a:lnTo>
                      <a:pt x="18472277" y="7956550"/>
                    </a:lnTo>
                    <a:lnTo>
                      <a:pt x="0" y="7956550"/>
                    </a:lnTo>
                    <a:close/>
                  </a:path>
                </a:pathLst>
              </a:custGeom>
              <a:solidFill>
                <a:srgbClr val="FFFFFF"/>
              </a:solidFill>
            </p:spPr>
            <p:txBody>
              <a:bodyPr/>
              <a:lstStyle/>
              <a:p>
                <a:endParaRPr lang="en-US"/>
              </a:p>
            </p:txBody>
          </p:sp>
        </p:grpSp>
        <p:grpSp>
          <p:nvGrpSpPr>
            <p:cNvPr id="23" name="Group 23"/>
            <p:cNvGrpSpPr/>
            <p:nvPr/>
          </p:nvGrpSpPr>
          <p:grpSpPr>
            <a:xfrm>
              <a:off x="0" y="0"/>
              <a:ext cx="18472215" cy="8245864"/>
              <a:chOff x="0" y="0"/>
              <a:chExt cx="18472215" cy="8245864"/>
            </a:xfrm>
          </p:grpSpPr>
          <p:sp>
            <p:nvSpPr>
              <p:cNvPr id="24" name="Freeform 24"/>
              <p:cNvSpPr/>
              <p:nvPr/>
            </p:nvSpPr>
            <p:spPr>
              <a:xfrm>
                <a:off x="0" y="0"/>
                <a:ext cx="18472215" cy="8245864"/>
              </a:xfrm>
              <a:custGeom>
                <a:avLst/>
                <a:gdLst/>
                <a:ahLst/>
                <a:cxnLst/>
                <a:rect l="l" t="t" r="r" b="b"/>
                <a:pathLst>
                  <a:path w="18472215" h="8245864">
                    <a:moveTo>
                      <a:pt x="0" y="0"/>
                    </a:moveTo>
                    <a:lnTo>
                      <a:pt x="18472215" y="0"/>
                    </a:lnTo>
                    <a:lnTo>
                      <a:pt x="18472215" y="8245864"/>
                    </a:lnTo>
                    <a:lnTo>
                      <a:pt x="0" y="8245864"/>
                    </a:lnTo>
                    <a:close/>
                  </a:path>
                </a:pathLst>
              </a:custGeom>
              <a:solidFill>
                <a:srgbClr val="000000">
                  <a:alpha val="0"/>
                </a:srgbClr>
              </a:solidFill>
            </p:spPr>
            <p:txBody>
              <a:bodyPr/>
              <a:lstStyle/>
              <a:p>
                <a:endParaRPr lang="en-US"/>
              </a:p>
            </p:txBody>
          </p:sp>
          <p:sp>
            <p:nvSpPr>
              <p:cNvPr id="25" name="TextBox 25"/>
              <p:cNvSpPr txBox="1"/>
              <p:nvPr/>
            </p:nvSpPr>
            <p:spPr>
              <a:xfrm>
                <a:off x="0" y="-57150"/>
                <a:ext cx="18472215" cy="8303014"/>
              </a:xfrm>
              <a:prstGeom prst="rect">
                <a:avLst/>
              </a:prstGeom>
            </p:spPr>
            <p:txBody>
              <a:bodyPr lIns="0" tIns="0" rIns="0" bIns="0" rtlCol="0" anchor="ctr"/>
              <a:lstStyle/>
              <a:p>
                <a:pPr algn="ctr">
                  <a:lnSpc>
                    <a:spcPts val="3079"/>
                  </a:lnSpc>
                </a:pPr>
                <a:r>
                  <a:rPr lang="en-US" sz="2200" b="1">
                    <a:solidFill>
                      <a:srgbClr val="FCFCFC"/>
                    </a:solidFill>
                    <a:latin typeface="Poppins Bold"/>
                    <a:ea typeface="Poppins Bold"/>
                    <a:cs typeface="Poppins Bold"/>
                    <a:sym typeface="Poppins Bold"/>
                  </a:rPr>
                  <a:t>Visual of Dice Score</a:t>
                </a:r>
              </a:p>
            </p:txBody>
          </p:sp>
        </p:grpSp>
        <p:grpSp>
          <p:nvGrpSpPr>
            <p:cNvPr id="26" name="Group 26"/>
            <p:cNvGrpSpPr/>
            <p:nvPr/>
          </p:nvGrpSpPr>
          <p:grpSpPr>
            <a:xfrm>
              <a:off x="806310" y="1510718"/>
              <a:ext cx="16804859" cy="5513751"/>
              <a:chOff x="0" y="0"/>
              <a:chExt cx="16804859" cy="5513751"/>
            </a:xfrm>
          </p:grpSpPr>
          <p:sp>
            <p:nvSpPr>
              <p:cNvPr id="27" name="Freeform 27"/>
              <p:cNvSpPr/>
              <p:nvPr/>
            </p:nvSpPr>
            <p:spPr>
              <a:xfrm>
                <a:off x="0" y="0"/>
                <a:ext cx="16804894" cy="5513705"/>
              </a:xfrm>
              <a:custGeom>
                <a:avLst/>
                <a:gdLst/>
                <a:ahLst/>
                <a:cxnLst/>
                <a:rect l="l" t="t" r="r" b="b"/>
                <a:pathLst>
                  <a:path w="16804894" h="5513705">
                    <a:moveTo>
                      <a:pt x="0" y="0"/>
                    </a:moveTo>
                    <a:lnTo>
                      <a:pt x="16804894" y="0"/>
                    </a:lnTo>
                    <a:lnTo>
                      <a:pt x="16804894" y="5513705"/>
                    </a:lnTo>
                    <a:lnTo>
                      <a:pt x="0" y="5513705"/>
                    </a:lnTo>
                    <a:lnTo>
                      <a:pt x="0" y="0"/>
                    </a:lnTo>
                    <a:close/>
                  </a:path>
                </a:pathLst>
              </a:custGeom>
              <a:blipFill>
                <a:blip r:embed="rId21"/>
                <a:stretch>
                  <a:fillRect/>
                </a:stretch>
              </a:blipFill>
            </p:spPr>
            <p:txBody>
              <a:bodyPr/>
              <a:lstStyle/>
              <a:p>
                <a:endParaRPr lang="en-US"/>
              </a:p>
            </p:txBody>
          </p:sp>
        </p:grpSp>
        <p:sp>
          <p:nvSpPr>
            <p:cNvPr id="28" name="Freeform 28"/>
            <p:cNvSpPr/>
            <p:nvPr/>
          </p:nvSpPr>
          <p:spPr>
            <a:xfrm>
              <a:off x="0" y="0"/>
              <a:ext cx="18472215" cy="8245864"/>
            </a:xfrm>
            <a:custGeom>
              <a:avLst/>
              <a:gdLst/>
              <a:ahLst/>
              <a:cxnLst/>
              <a:rect l="l" t="t" r="r" b="b"/>
              <a:pathLst>
                <a:path w="18472215" h="8245864">
                  <a:moveTo>
                    <a:pt x="0" y="0"/>
                  </a:moveTo>
                  <a:lnTo>
                    <a:pt x="18472215" y="0"/>
                  </a:lnTo>
                  <a:lnTo>
                    <a:pt x="18472215" y="8245864"/>
                  </a:lnTo>
                  <a:lnTo>
                    <a:pt x="0" y="824586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9" name="Freeform 29"/>
            <p:cNvSpPr/>
            <p:nvPr/>
          </p:nvSpPr>
          <p:spPr>
            <a:xfrm>
              <a:off x="7789602" y="6672708"/>
              <a:ext cx="465107" cy="465107"/>
            </a:xfrm>
            <a:custGeom>
              <a:avLst/>
              <a:gdLst/>
              <a:ahLst/>
              <a:cxnLst/>
              <a:rect l="l" t="t" r="r" b="b"/>
              <a:pathLst>
                <a:path w="465107" h="465107">
                  <a:moveTo>
                    <a:pt x="0" y="0"/>
                  </a:moveTo>
                  <a:lnTo>
                    <a:pt x="465107" y="0"/>
                  </a:lnTo>
                  <a:lnTo>
                    <a:pt x="465107" y="465107"/>
                  </a:lnTo>
                  <a:lnTo>
                    <a:pt x="0" y="46510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30" name="TextBox 30"/>
            <p:cNvSpPr txBox="1"/>
            <p:nvPr/>
          </p:nvSpPr>
          <p:spPr>
            <a:xfrm>
              <a:off x="8446315" y="6548601"/>
              <a:ext cx="2225887" cy="557742"/>
            </a:xfrm>
            <a:prstGeom prst="rect">
              <a:avLst/>
            </a:prstGeom>
          </p:spPr>
          <p:txBody>
            <a:bodyPr lIns="0" tIns="0" rIns="0" bIns="0" rtlCol="0" anchor="t">
              <a:spAutoFit/>
            </a:bodyPr>
            <a:lstStyle/>
            <a:p>
              <a:pPr algn="ctr">
                <a:lnSpc>
                  <a:spcPts val="2800"/>
                </a:lnSpc>
              </a:pPr>
              <a:r>
                <a:rPr lang="en-US" sz="2000">
                  <a:solidFill>
                    <a:srgbClr val="000000"/>
                  </a:solidFill>
                  <a:latin typeface="Poppins"/>
                  <a:ea typeface="Poppins"/>
                  <a:cs typeface="Poppins"/>
                  <a:sym typeface="Poppins"/>
                </a:rPr>
                <a:t>Ground Truth</a:t>
              </a:r>
            </a:p>
          </p:txBody>
        </p:sp>
        <p:sp>
          <p:nvSpPr>
            <p:cNvPr id="31" name="Freeform 31"/>
            <p:cNvSpPr/>
            <p:nvPr/>
          </p:nvSpPr>
          <p:spPr>
            <a:xfrm>
              <a:off x="7789602" y="7242656"/>
              <a:ext cx="465107" cy="465107"/>
            </a:xfrm>
            <a:custGeom>
              <a:avLst/>
              <a:gdLst/>
              <a:ahLst/>
              <a:cxnLst/>
              <a:rect l="l" t="t" r="r" b="b"/>
              <a:pathLst>
                <a:path w="465107" h="465107">
                  <a:moveTo>
                    <a:pt x="0" y="0"/>
                  </a:moveTo>
                  <a:lnTo>
                    <a:pt x="465107" y="0"/>
                  </a:lnTo>
                  <a:lnTo>
                    <a:pt x="465107" y="465107"/>
                  </a:lnTo>
                  <a:lnTo>
                    <a:pt x="0" y="465107"/>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32" name="TextBox 32"/>
            <p:cNvSpPr txBox="1"/>
            <p:nvPr/>
          </p:nvSpPr>
          <p:spPr>
            <a:xfrm>
              <a:off x="8446315" y="7118551"/>
              <a:ext cx="1690371" cy="557742"/>
            </a:xfrm>
            <a:prstGeom prst="rect">
              <a:avLst/>
            </a:prstGeom>
          </p:spPr>
          <p:txBody>
            <a:bodyPr lIns="0" tIns="0" rIns="0" bIns="0" rtlCol="0" anchor="t">
              <a:spAutoFit/>
            </a:bodyPr>
            <a:lstStyle/>
            <a:p>
              <a:pPr algn="l">
                <a:lnSpc>
                  <a:spcPts val="2800"/>
                </a:lnSpc>
              </a:pPr>
              <a:r>
                <a:rPr lang="en-US" sz="2000">
                  <a:solidFill>
                    <a:srgbClr val="000000"/>
                  </a:solidFill>
                  <a:latin typeface="Poppins"/>
                  <a:ea typeface="Poppins"/>
                  <a:cs typeface="Poppins"/>
                  <a:sym typeface="Poppins"/>
                </a:rPr>
                <a:t>Prediction</a:t>
              </a:r>
            </a:p>
          </p:txBody>
        </p:sp>
        <p:sp>
          <p:nvSpPr>
            <p:cNvPr id="33" name="Freeform 33"/>
            <p:cNvSpPr/>
            <p:nvPr/>
          </p:nvSpPr>
          <p:spPr>
            <a:xfrm>
              <a:off x="1728331" y="2493121"/>
              <a:ext cx="3787483" cy="3787483"/>
            </a:xfrm>
            <a:custGeom>
              <a:avLst/>
              <a:gdLst/>
              <a:ahLst/>
              <a:cxnLst/>
              <a:rect l="l" t="t" r="r" b="b"/>
              <a:pathLst>
                <a:path w="3787483" h="3787483">
                  <a:moveTo>
                    <a:pt x="0" y="0"/>
                  </a:moveTo>
                  <a:lnTo>
                    <a:pt x="3787483" y="0"/>
                  </a:lnTo>
                  <a:lnTo>
                    <a:pt x="3787483" y="3787483"/>
                  </a:lnTo>
                  <a:lnTo>
                    <a:pt x="0" y="378748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34" name="Freeform 34"/>
            <p:cNvSpPr/>
            <p:nvPr/>
          </p:nvSpPr>
          <p:spPr>
            <a:xfrm>
              <a:off x="6963980" y="2493121"/>
              <a:ext cx="3787483" cy="3787483"/>
            </a:xfrm>
            <a:custGeom>
              <a:avLst/>
              <a:gdLst/>
              <a:ahLst/>
              <a:cxnLst/>
              <a:rect l="l" t="t" r="r" b="b"/>
              <a:pathLst>
                <a:path w="3787483" h="3787483">
                  <a:moveTo>
                    <a:pt x="0" y="0"/>
                  </a:moveTo>
                  <a:lnTo>
                    <a:pt x="3787484" y="0"/>
                  </a:lnTo>
                  <a:lnTo>
                    <a:pt x="3787484" y="3787483"/>
                  </a:lnTo>
                  <a:lnTo>
                    <a:pt x="0" y="378748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35" name="Freeform 35"/>
            <p:cNvSpPr/>
            <p:nvPr/>
          </p:nvSpPr>
          <p:spPr>
            <a:xfrm>
              <a:off x="12987516" y="2493121"/>
              <a:ext cx="3787483" cy="3787483"/>
            </a:xfrm>
            <a:custGeom>
              <a:avLst/>
              <a:gdLst/>
              <a:ahLst/>
              <a:cxnLst/>
              <a:rect l="l" t="t" r="r" b="b"/>
              <a:pathLst>
                <a:path w="3787483" h="3787483">
                  <a:moveTo>
                    <a:pt x="0" y="0"/>
                  </a:moveTo>
                  <a:lnTo>
                    <a:pt x="3787484" y="0"/>
                  </a:lnTo>
                  <a:lnTo>
                    <a:pt x="3787484" y="3787483"/>
                  </a:lnTo>
                  <a:lnTo>
                    <a:pt x="0" y="378748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36" name="Freeform 36"/>
            <p:cNvSpPr/>
            <p:nvPr/>
          </p:nvSpPr>
          <p:spPr>
            <a:xfrm>
              <a:off x="1780351" y="2545141"/>
              <a:ext cx="3683444" cy="3683444"/>
            </a:xfrm>
            <a:custGeom>
              <a:avLst/>
              <a:gdLst/>
              <a:ahLst/>
              <a:cxnLst/>
              <a:rect l="l" t="t" r="r" b="b"/>
              <a:pathLst>
                <a:path w="3683444" h="3683444">
                  <a:moveTo>
                    <a:pt x="0" y="0"/>
                  </a:moveTo>
                  <a:lnTo>
                    <a:pt x="3683443" y="0"/>
                  </a:lnTo>
                  <a:lnTo>
                    <a:pt x="3683443" y="3683443"/>
                  </a:lnTo>
                  <a:lnTo>
                    <a:pt x="0" y="368344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37" name="Freeform 37"/>
            <p:cNvSpPr/>
            <p:nvPr/>
          </p:nvSpPr>
          <p:spPr>
            <a:xfrm>
              <a:off x="7933247" y="2545141"/>
              <a:ext cx="3683444" cy="3683444"/>
            </a:xfrm>
            <a:custGeom>
              <a:avLst/>
              <a:gdLst/>
              <a:ahLst/>
              <a:cxnLst/>
              <a:rect l="l" t="t" r="r" b="b"/>
              <a:pathLst>
                <a:path w="3683444" h="3683444">
                  <a:moveTo>
                    <a:pt x="0" y="0"/>
                  </a:moveTo>
                  <a:lnTo>
                    <a:pt x="3683443" y="0"/>
                  </a:lnTo>
                  <a:lnTo>
                    <a:pt x="3683443" y="3683443"/>
                  </a:lnTo>
                  <a:lnTo>
                    <a:pt x="0" y="368344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38" name="Freeform 38"/>
            <p:cNvSpPr/>
            <p:nvPr/>
          </p:nvSpPr>
          <p:spPr>
            <a:xfrm>
              <a:off x="14846788" y="3461509"/>
              <a:ext cx="1850707" cy="1850707"/>
            </a:xfrm>
            <a:custGeom>
              <a:avLst/>
              <a:gdLst/>
              <a:ahLst/>
              <a:cxnLst/>
              <a:rect l="l" t="t" r="r" b="b"/>
              <a:pathLst>
                <a:path w="1850707" h="1850707">
                  <a:moveTo>
                    <a:pt x="0" y="0"/>
                  </a:moveTo>
                  <a:lnTo>
                    <a:pt x="1850707" y="0"/>
                  </a:lnTo>
                  <a:lnTo>
                    <a:pt x="1850707" y="1850708"/>
                  </a:lnTo>
                  <a:lnTo>
                    <a:pt x="0" y="185070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39" name="TextBox 39"/>
            <p:cNvSpPr txBox="1"/>
            <p:nvPr/>
          </p:nvSpPr>
          <p:spPr>
            <a:xfrm>
              <a:off x="2680368" y="1624300"/>
              <a:ext cx="1820121" cy="588857"/>
            </a:xfrm>
            <a:prstGeom prst="rect">
              <a:avLst/>
            </a:prstGeom>
          </p:spPr>
          <p:txBody>
            <a:bodyPr lIns="0" tIns="0" rIns="0" bIns="0" rtlCol="0" anchor="t">
              <a:spAutoFit/>
            </a:bodyPr>
            <a:lstStyle/>
            <a:p>
              <a:pPr algn="l">
                <a:lnSpc>
                  <a:spcPts val="3220"/>
                </a:lnSpc>
              </a:pPr>
              <a:r>
                <a:rPr lang="en-US" sz="2300" b="1">
                  <a:solidFill>
                    <a:srgbClr val="000000"/>
                  </a:solidFill>
                  <a:latin typeface="Poppins Bold"/>
                  <a:ea typeface="Poppins Bold"/>
                  <a:cs typeface="Poppins Bold"/>
                  <a:sym typeface="Poppins Bold"/>
                </a:rPr>
                <a:t>Dice = 1.0</a:t>
              </a:r>
            </a:p>
          </p:txBody>
        </p:sp>
        <p:sp>
          <p:nvSpPr>
            <p:cNvPr id="40" name="TextBox 40"/>
            <p:cNvSpPr txBox="1"/>
            <p:nvPr/>
          </p:nvSpPr>
          <p:spPr>
            <a:xfrm>
              <a:off x="8031713" y="1624300"/>
              <a:ext cx="2416409" cy="588857"/>
            </a:xfrm>
            <a:prstGeom prst="rect">
              <a:avLst/>
            </a:prstGeom>
          </p:spPr>
          <p:txBody>
            <a:bodyPr lIns="0" tIns="0" rIns="0" bIns="0" rtlCol="0" anchor="t">
              <a:spAutoFit/>
            </a:bodyPr>
            <a:lstStyle/>
            <a:p>
              <a:pPr algn="l">
                <a:lnSpc>
                  <a:spcPts val="3220"/>
                </a:lnSpc>
              </a:pPr>
              <a:r>
                <a:rPr lang="en-US" sz="2300" b="1">
                  <a:solidFill>
                    <a:srgbClr val="000000"/>
                  </a:solidFill>
                  <a:latin typeface="Poppins Bold"/>
                  <a:ea typeface="Poppins Bold"/>
                  <a:cs typeface="Poppins Bold"/>
                  <a:sym typeface="Poppins Bold"/>
                </a:rPr>
                <a:t>Dice = 0.70</a:t>
              </a:r>
            </a:p>
          </p:txBody>
        </p:sp>
        <p:sp>
          <p:nvSpPr>
            <p:cNvPr id="41" name="TextBox 41"/>
            <p:cNvSpPr txBox="1"/>
            <p:nvPr/>
          </p:nvSpPr>
          <p:spPr>
            <a:xfrm>
              <a:off x="13792528" y="1646312"/>
              <a:ext cx="2191385" cy="588857"/>
            </a:xfrm>
            <a:prstGeom prst="rect">
              <a:avLst/>
            </a:prstGeom>
          </p:spPr>
          <p:txBody>
            <a:bodyPr lIns="0" tIns="0" rIns="0" bIns="0" rtlCol="0" anchor="t">
              <a:spAutoFit/>
            </a:bodyPr>
            <a:lstStyle/>
            <a:p>
              <a:pPr algn="l">
                <a:lnSpc>
                  <a:spcPts val="3220"/>
                </a:lnSpc>
              </a:pPr>
              <a:r>
                <a:rPr lang="en-US" sz="2300" b="1">
                  <a:solidFill>
                    <a:srgbClr val="000000"/>
                  </a:solidFill>
                  <a:latin typeface="Poppins Bold"/>
                  <a:ea typeface="Poppins Bold"/>
                  <a:cs typeface="Poppins Bold"/>
                  <a:sym typeface="Poppins Bold"/>
                </a:rPr>
                <a:t>Dice = 0.40</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344623" y="2977490"/>
          <a:ext cx="13576301" cy="6892657"/>
        </p:xfrm>
        <a:graphic>
          <a:graphicData uri="http://schemas.openxmlformats.org/drawingml/2006/table">
            <a:tbl>
              <a:tblPr/>
              <a:tblGrid>
                <a:gridCol w="2697765">
                  <a:extLst>
                    <a:ext uri="{9D8B030D-6E8A-4147-A177-3AD203B41FA5}">
                      <a16:colId xmlns:a16="http://schemas.microsoft.com/office/drawing/2014/main" val="20000"/>
                    </a:ext>
                  </a:extLst>
                </a:gridCol>
                <a:gridCol w="3799945">
                  <a:extLst>
                    <a:ext uri="{9D8B030D-6E8A-4147-A177-3AD203B41FA5}">
                      <a16:colId xmlns:a16="http://schemas.microsoft.com/office/drawing/2014/main" val="20001"/>
                    </a:ext>
                  </a:extLst>
                </a:gridCol>
                <a:gridCol w="4863586">
                  <a:extLst>
                    <a:ext uri="{9D8B030D-6E8A-4147-A177-3AD203B41FA5}">
                      <a16:colId xmlns:a16="http://schemas.microsoft.com/office/drawing/2014/main" val="20002"/>
                    </a:ext>
                  </a:extLst>
                </a:gridCol>
                <a:gridCol w="2215005">
                  <a:extLst>
                    <a:ext uri="{9D8B030D-6E8A-4147-A177-3AD203B41FA5}">
                      <a16:colId xmlns:a16="http://schemas.microsoft.com/office/drawing/2014/main" val="20003"/>
                    </a:ext>
                  </a:extLst>
                </a:gridCol>
              </a:tblGrid>
              <a:tr h="1430786">
                <a:tc>
                  <a:txBody>
                    <a:bodyPr/>
                    <a:lstStyle/>
                    <a:p>
                      <a:pPr algn="ctr">
                        <a:lnSpc>
                          <a:spcPts val="3359"/>
                        </a:lnSpc>
                        <a:defRPr/>
                      </a:pPr>
                      <a:r>
                        <a:rPr lang="en-US" sz="2399" b="1">
                          <a:solidFill>
                            <a:srgbClr val="FCFCFC"/>
                          </a:solidFill>
                          <a:latin typeface="Poppins Bold"/>
                          <a:ea typeface="Poppins Bold"/>
                          <a:cs typeface="Poppins Bold"/>
                          <a:sym typeface="Poppins Bold"/>
                        </a:rPr>
                        <a:t>Approach</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algn="ctr">
                        <a:lnSpc>
                          <a:spcPts val="3359"/>
                        </a:lnSpc>
                        <a:defRPr/>
                      </a:pPr>
                      <a:r>
                        <a:rPr lang="en-US" sz="2399" b="1">
                          <a:solidFill>
                            <a:srgbClr val="FCFCFC"/>
                          </a:solidFill>
                          <a:latin typeface="Poppins Bold"/>
                          <a:ea typeface="Poppins Bold"/>
                          <a:cs typeface="Poppins Bold"/>
                          <a:sym typeface="Poppins Bold"/>
                        </a:rPr>
                        <a:t>Methodology</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algn="ctr">
                        <a:lnSpc>
                          <a:spcPts val="3359"/>
                        </a:lnSpc>
                        <a:defRPr/>
                      </a:pPr>
                      <a:r>
                        <a:rPr lang="en-US" sz="2399" b="1">
                          <a:solidFill>
                            <a:srgbClr val="FCFCFC"/>
                          </a:solidFill>
                          <a:latin typeface="Poppins Bold"/>
                          <a:ea typeface="Poppins Bold"/>
                          <a:cs typeface="Poppins Bold"/>
                          <a:sym typeface="Poppins Bold"/>
                        </a:rPr>
                        <a:t>Key Finding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algn="ctr">
                        <a:lnSpc>
                          <a:spcPts val="3359"/>
                        </a:lnSpc>
                        <a:defRPr/>
                      </a:pPr>
                      <a:r>
                        <a:rPr lang="en-US" sz="2399" b="1">
                          <a:solidFill>
                            <a:srgbClr val="FCFCFC"/>
                          </a:solidFill>
                          <a:latin typeface="Poppins Bold"/>
                          <a:ea typeface="Poppins Bold"/>
                          <a:cs typeface="Poppins Bold"/>
                          <a:sym typeface="Poppins Bold"/>
                        </a:rPr>
                        <a:t>Avg. Dice Score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extLst>
                  <a:ext uri="{0D108BD9-81ED-4DB2-BD59-A6C34878D82A}">
                    <a16:rowId xmlns:a16="http://schemas.microsoft.com/office/drawing/2014/main" val="10000"/>
                  </a:ext>
                </a:extLst>
              </a:tr>
              <a:tr h="1952957">
                <a:tc>
                  <a:txBody>
                    <a:bodyPr/>
                    <a:lstStyle/>
                    <a:p>
                      <a:pPr algn="ctr">
                        <a:lnSpc>
                          <a:spcPts val="2520"/>
                        </a:lnSpc>
                        <a:defRPr/>
                      </a:pPr>
                      <a:r>
                        <a:rPr lang="en-US" sz="1800" b="1">
                          <a:solidFill>
                            <a:srgbClr val="000000"/>
                          </a:solidFill>
                          <a:latin typeface="Poppins Bold"/>
                          <a:ea typeface="Poppins Bold"/>
                          <a:cs typeface="Poppins Bold"/>
                          <a:sym typeface="Poppins Bold"/>
                        </a:rPr>
                        <a:t>Classical CV</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Thresholding &amp; Watershed</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Brittle &amp; Parameter-Sensitive. Fails on complex slides and requires constant manual tuning.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0.7463</a:t>
                      </a:r>
                      <a:endParaRPr lang="en-US" sz="1100"/>
                    </a:p>
                    <a:p>
                      <a:pPr algn="ctr">
                        <a:lnSpc>
                          <a:spcPts val="2520"/>
                        </a:lnSpc>
                      </a:pPr>
                      <a:r>
                        <a:rPr lang="en-US" sz="1800" b="1">
                          <a:solidFill>
                            <a:srgbClr val="000000"/>
                          </a:solidFill>
                          <a:latin typeface="Poppins Bold"/>
                          <a:ea typeface="Poppins Bold"/>
                          <a:cs typeface="Poppins Bold"/>
                          <a:sym typeface="Poppins Bold"/>
                        </a:rPr>
                        <a:t> ± 0.1287</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1"/>
                  </a:ext>
                </a:extLst>
              </a:tr>
              <a:tr h="1870741">
                <a:tc>
                  <a:txBody>
                    <a:bodyPr/>
                    <a:lstStyle/>
                    <a:p>
                      <a:pPr algn="ctr">
                        <a:lnSpc>
                          <a:spcPts val="2520"/>
                        </a:lnSpc>
                        <a:defRPr/>
                      </a:pPr>
                      <a:r>
                        <a:rPr lang="en-US" sz="1800" b="1">
                          <a:solidFill>
                            <a:srgbClr val="000000"/>
                          </a:solidFill>
                          <a:latin typeface="Poppins Bold"/>
                          <a:ea typeface="Poppins Bold"/>
                          <a:cs typeface="Poppins Bold"/>
                          <a:sym typeface="Poppins Bold"/>
                        </a:rPr>
                        <a:t>U-Net</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Supervised Deep Learning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Data Starved. The model was limited by the small dataset, leading to poor generalization.</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0.3801</a:t>
                      </a:r>
                      <a:endParaRPr lang="en-US" sz="1100"/>
                    </a:p>
                    <a:p>
                      <a:pPr algn="ctr">
                        <a:lnSpc>
                          <a:spcPts val="2520"/>
                        </a:lnSpc>
                      </a:pPr>
                      <a:r>
                        <a:rPr lang="en-US" sz="1800" b="1">
                          <a:solidFill>
                            <a:srgbClr val="000000"/>
                          </a:solidFill>
                          <a:latin typeface="Poppins Bold"/>
                          <a:ea typeface="Poppins Bold"/>
                          <a:cs typeface="Poppins Bold"/>
                          <a:sym typeface="Poppins Bold"/>
                        </a:rPr>
                        <a:t> ± 0.1104</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extLst>
                  <a:ext uri="{0D108BD9-81ED-4DB2-BD59-A6C34878D82A}">
                    <a16:rowId xmlns:a16="http://schemas.microsoft.com/office/drawing/2014/main" val="10002"/>
                  </a:ext>
                </a:extLst>
              </a:tr>
              <a:tr h="1552716">
                <a:tc>
                  <a:txBody>
                    <a:bodyPr/>
                    <a:lstStyle/>
                    <a:p>
                      <a:pPr algn="ctr">
                        <a:lnSpc>
                          <a:spcPts val="2520"/>
                        </a:lnSpc>
                        <a:defRPr/>
                      </a:pPr>
                      <a:r>
                        <a:rPr lang="en-US" sz="1800" b="1">
                          <a:solidFill>
                            <a:srgbClr val="000000"/>
                          </a:solidFill>
                          <a:latin typeface="Poppins Bold"/>
                          <a:ea typeface="Poppins Bold"/>
                          <a:cs typeface="Poppins Bold"/>
                          <a:sym typeface="Poppins Bold"/>
                        </a:rPr>
                        <a:t>SAM</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Promptable Foundation Model</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Most Robust &amp; Data-Efficient. Intelligently handles fragmentation and leverages pre-trained knowledge.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Bold"/>
                          <a:ea typeface="Poppins Bold"/>
                          <a:cs typeface="Poppins Bold"/>
                          <a:sym typeface="Poppins Bold"/>
                        </a:rPr>
                        <a:t>0.8846</a:t>
                      </a:r>
                      <a:endParaRPr lang="en-US" sz="1100"/>
                    </a:p>
                    <a:p>
                      <a:pPr algn="ctr">
                        <a:lnSpc>
                          <a:spcPts val="2520"/>
                        </a:lnSpc>
                      </a:pPr>
                      <a:r>
                        <a:rPr lang="en-US" sz="1800" b="1">
                          <a:solidFill>
                            <a:srgbClr val="000000"/>
                          </a:solidFill>
                          <a:latin typeface="Poppins Bold"/>
                          <a:ea typeface="Poppins Bold"/>
                          <a:cs typeface="Poppins Bold"/>
                          <a:sym typeface="Poppins Bold"/>
                        </a:rPr>
                        <a:t> ±0.0600</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2642289" y="8541707"/>
            <a:ext cx="626478" cy="931566"/>
            <a:chOff x="0" y="0"/>
            <a:chExt cx="835304" cy="1242088"/>
          </a:xfrm>
        </p:grpSpPr>
        <p:sp>
          <p:nvSpPr>
            <p:cNvPr id="4" name="Freeform 4"/>
            <p:cNvSpPr/>
            <p:nvPr/>
          </p:nvSpPr>
          <p:spPr>
            <a:xfrm>
              <a:off x="0" y="0"/>
              <a:ext cx="835279" cy="1242060"/>
            </a:xfrm>
            <a:custGeom>
              <a:avLst/>
              <a:gdLst/>
              <a:ahLst/>
              <a:cxnLst/>
              <a:rect l="l" t="t" r="r" b="b"/>
              <a:pathLst>
                <a:path w="835279" h="1242060">
                  <a:moveTo>
                    <a:pt x="0" y="0"/>
                  </a:moveTo>
                  <a:lnTo>
                    <a:pt x="835279" y="0"/>
                  </a:lnTo>
                  <a:lnTo>
                    <a:pt x="835279" y="1242060"/>
                  </a:lnTo>
                  <a:lnTo>
                    <a:pt x="0" y="1242060"/>
                  </a:lnTo>
                  <a:lnTo>
                    <a:pt x="0" y="0"/>
                  </a:lnTo>
                  <a:close/>
                </a:path>
              </a:pathLst>
            </a:custGeom>
            <a:blipFill>
              <a:blip r:embed="rId3"/>
              <a:stretch>
                <a:fillRect l="-36" r="-39" b="-2"/>
              </a:stretch>
            </a:blipFill>
          </p:spPr>
          <p:txBody>
            <a:bodyPr/>
            <a:lstStyle/>
            <a:p>
              <a:endParaRPr lang="en-US"/>
            </a:p>
          </p:txBody>
        </p:sp>
      </p:grpSp>
      <p:sp>
        <p:nvSpPr>
          <p:cNvPr id="5" name="TextBox 5"/>
          <p:cNvSpPr txBox="1"/>
          <p:nvPr/>
        </p:nvSpPr>
        <p:spPr>
          <a:xfrm>
            <a:off x="1676400" y="1552575"/>
            <a:ext cx="14940597" cy="568486"/>
          </a:xfrm>
          <a:prstGeom prst="rect">
            <a:avLst/>
          </a:prstGeom>
        </p:spPr>
        <p:txBody>
          <a:bodyPr lIns="0" tIns="0" rIns="0" bIns="0" rtlCol="0" anchor="t">
            <a:spAutoFit/>
          </a:bodyPr>
          <a:lstStyle/>
          <a:p>
            <a:pPr algn="ctr">
              <a:lnSpc>
                <a:spcPts val="3919"/>
              </a:lnSpc>
            </a:pPr>
            <a:r>
              <a:rPr lang="en-US" sz="2799" b="1">
                <a:solidFill>
                  <a:srgbClr val="036DC5"/>
                </a:solidFill>
                <a:latin typeface="Poppins Bold"/>
                <a:ea typeface="Poppins Bold"/>
                <a:cs typeface="Poppins Bold"/>
                <a:sym typeface="Poppins Bold"/>
              </a:rPr>
              <a:t>A Comparison of AI Approaches</a:t>
            </a:r>
          </a:p>
        </p:txBody>
      </p:sp>
      <p:sp>
        <p:nvSpPr>
          <p:cNvPr id="6" name="TextBox 6"/>
          <p:cNvSpPr txBox="1"/>
          <p:nvPr/>
        </p:nvSpPr>
        <p:spPr>
          <a:xfrm>
            <a:off x="2247900" y="142875"/>
            <a:ext cx="13792200" cy="1448444"/>
          </a:xfrm>
          <a:prstGeom prst="rect">
            <a:avLst/>
          </a:prstGeom>
        </p:spPr>
        <p:txBody>
          <a:bodyPr lIns="0" tIns="0" rIns="0" bIns="0" rtlCol="0" anchor="t">
            <a:spAutoFit/>
          </a:bodyPr>
          <a:lstStyle/>
          <a:p>
            <a:pPr algn="ctr">
              <a:lnSpc>
                <a:spcPts val="10080"/>
              </a:lnSpc>
            </a:pPr>
            <a:r>
              <a:rPr lang="en-US" sz="7200" b="1">
                <a:solidFill>
                  <a:srgbClr val="3C7FC0"/>
                </a:solidFill>
                <a:latin typeface="Poppins Bold"/>
                <a:ea typeface="Poppins Bold"/>
                <a:cs typeface="Poppins Bold"/>
                <a:sym typeface="Poppins Bold"/>
              </a:rPr>
              <a:t>Finding the Right Technology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942345" y="392237"/>
            <a:ext cx="16085219" cy="11274247"/>
          </a:xfrm>
          <a:prstGeom prst="rect">
            <a:avLst/>
          </a:prstGeom>
        </p:spPr>
      </p:pic>
      <p:sp>
        <p:nvSpPr>
          <p:cNvPr id="3" name="TextBox 3"/>
          <p:cNvSpPr txBox="1"/>
          <p:nvPr/>
        </p:nvSpPr>
        <p:spPr>
          <a:xfrm>
            <a:off x="1676400" y="1552575"/>
            <a:ext cx="14940597" cy="568486"/>
          </a:xfrm>
          <a:prstGeom prst="rect">
            <a:avLst/>
          </a:prstGeom>
        </p:spPr>
        <p:txBody>
          <a:bodyPr lIns="0" tIns="0" rIns="0" bIns="0" rtlCol="0" anchor="t">
            <a:spAutoFit/>
          </a:bodyPr>
          <a:lstStyle/>
          <a:p>
            <a:pPr algn="ctr">
              <a:lnSpc>
                <a:spcPts val="3919"/>
              </a:lnSpc>
            </a:pPr>
            <a:r>
              <a:rPr lang="en-US" sz="2799" b="1" dirty="0">
                <a:solidFill>
                  <a:srgbClr val="036DC5"/>
                </a:solidFill>
                <a:latin typeface="Poppins Bold"/>
                <a:ea typeface="Poppins Bold"/>
                <a:cs typeface="Poppins Bold"/>
                <a:sym typeface="Poppins Bold"/>
              </a:rPr>
              <a:t>A Comparison of AI Approaches</a:t>
            </a:r>
          </a:p>
        </p:txBody>
      </p:sp>
      <p:sp>
        <p:nvSpPr>
          <p:cNvPr id="4" name="TextBox 4"/>
          <p:cNvSpPr txBox="1"/>
          <p:nvPr/>
        </p:nvSpPr>
        <p:spPr>
          <a:xfrm>
            <a:off x="2247900" y="142875"/>
            <a:ext cx="13792200" cy="1448444"/>
          </a:xfrm>
          <a:prstGeom prst="rect">
            <a:avLst/>
          </a:prstGeom>
        </p:spPr>
        <p:txBody>
          <a:bodyPr lIns="0" tIns="0" rIns="0" bIns="0" rtlCol="0" anchor="t">
            <a:spAutoFit/>
          </a:bodyPr>
          <a:lstStyle/>
          <a:p>
            <a:pPr algn="ctr">
              <a:lnSpc>
                <a:spcPts val="10080"/>
              </a:lnSpc>
            </a:pPr>
            <a:r>
              <a:rPr lang="en-US" sz="7200" b="1">
                <a:solidFill>
                  <a:srgbClr val="3C7FC0"/>
                </a:solidFill>
                <a:latin typeface="Poppins Bold"/>
                <a:ea typeface="Poppins Bold"/>
                <a:cs typeface="Poppins Bold"/>
                <a:sym typeface="Poppins Bold"/>
              </a:rPr>
              <a:t>Finding the Right Technology</a:t>
            </a:r>
          </a:p>
        </p:txBody>
      </p:sp>
      <p:sp>
        <p:nvSpPr>
          <p:cNvPr id="6" name="TextBox 8">
            <a:extLst>
              <a:ext uri="{FF2B5EF4-FFF2-40B4-BE49-F238E27FC236}">
                <a16:creationId xmlns:a16="http://schemas.microsoft.com/office/drawing/2014/main" id="{995F23D2-49B5-6793-ECA0-290CC7641EE7}"/>
              </a:ext>
            </a:extLst>
          </p:cNvPr>
          <p:cNvSpPr txBox="1"/>
          <p:nvPr/>
        </p:nvSpPr>
        <p:spPr>
          <a:xfrm>
            <a:off x="5105400" y="4152900"/>
            <a:ext cx="848535" cy="482761"/>
          </a:xfrm>
          <a:prstGeom prst="rect">
            <a:avLst/>
          </a:prstGeom>
        </p:spPr>
        <p:txBody>
          <a:bodyPr wrap="square" lIns="0" tIns="0" rIns="0" bIns="0" rtlCol="0" anchor="t">
            <a:spAutoFit/>
          </a:bodyPr>
          <a:lstStyle/>
          <a:p>
            <a:pPr algn="l">
              <a:lnSpc>
                <a:spcPts val="3919"/>
              </a:lnSpc>
            </a:pPr>
            <a:r>
              <a:rPr lang="en-US" sz="2799" b="1" dirty="0">
                <a:solidFill>
                  <a:schemeClr val="bg1"/>
                </a:solidFill>
                <a:latin typeface="Poppins"/>
                <a:ea typeface="Poppins"/>
                <a:cs typeface="Poppins"/>
                <a:sym typeface="Poppins"/>
              </a:rPr>
              <a:t>0.75</a:t>
            </a:r>
          </a:p>
        </p:txBody>
      </p:sp>
      <p:sp>
        <p:nvSpPr>
          <p:cNvPr id="7" name="TextBox 8">
            <a:extLst>
              <a:ext uri="{FF2B5EF4-FFF2-40B4-BE49-F238E27FC236}">
                <a16:creationId xmlns:a16="http://schemas.microsoft.com/office/drawing/2014/main" id="{850C4B34-182E-E028-755F-8C9E2CFEF187}"/>
              </a:ext>
            </a:extLst>
          </p:cNvPr>
          <p:cNvSpPr txBox="1"/>
          <p:nvPr/>
        </p:nvSpPr>
        <p:spPr>
          <a:xfrm>
            <a:off x="9163300" y="6896100"/>
            <a:ext cx="848535" cy="482761"/>
          </a:xfrm>
          <a:prstGeom prst="rect">
            <a:avLst/>
          </a:prstGeom>
        </p:spPr>
        <p:txBody>
          <a:bodyPr wrap="square" lIns="0" tIns="0" rIns="0" bIns="0" rtlCol="0" anchor="t">
            <a:spAutoFit/>
          </a:bodyPr>
          <a:lstStyle/>
          <a:p>
            <a:pPr algn="l">
              <a:lnSpc>
                <a:spcPts val="3919"/>
              </a:lnSpc>
            </a:pPr>
            <a:r>
              <a:rPr lang="en-US" sz="2799" b="1" dirty="0">
                <a:solidFill>
                  <a:schemeClr val="bg1"/>
                </a:solidFill>
                <a:latin typeface="Poppins"/>
                <a:ea typeface="Poppins"/>
                <a:cs typeface="Poppins"/>
                <a:sym typeface="Poppins"/>
              </a:rPr>
              <a:t>0.38</a:t>
            </a:r>
          </a:p>
        </p:txBody>
      </p:sp>
      <p:sp>
        <p:nvSpPr>
          <p:cNvPr id="8" name="TextBox 8">
            <a:extLst>
              <a:ext uri="{FF2B5EF4-FFF2-40B4-BE49-F238E27FC236}">
                <a16:creationId xmlns:a16="http://schemas.microsoft.com/office/drawing/2014/main" id="{AC2719F9-4846-0A24-A0AC-E3AE3E016E78}"/>
              </a:ext>
            </a:extLst>
          </p:cNvPr>
          <p:cNvSpPr txBox="1"/>
          <p:nvPr/>
        </p:nvSpPr>
        <p:spPr>
          <a:xfrm>
            <a:off x="13248465" y="3162300"/>
            <a:ext cx="848535" cy="482761"/>
          </a:xfrm>
          <a:prstGeom prst="rect">
            <a:avLst/>
          </a:prstGeom>
        </p:spPr>
        <p:txBody>
          <a:bodyPr wrap="square" lIns="0" tIns="0" rIns="0" bIns="0" rtlCol="0" anchor="t">
            <a:spAutoFit/>
          </a:bodyPr>
          <a:lstStyle/>
          <a:p>
            <a:pPr algn="l">
              <a:lnSpc>
                <a:spcPts val="3919"/>
              </a:lnSpc>
            </a:pPr>
            <a:r>
              <a:rPr lang="en-US" sz="2799" b="1" dirty="0">
                <a:solidFill>
                  <a:schemeClr val="bg1"/>
                </a:solidFill>
                <a:latin typeface="Poppins"/>
                <a:ea typeface="Poppins"/>
                <a:cs typeface="Poppins"/>
                <a:sym typeface="Poppins"/>
              </a:rPr>
              <a:t>0.88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D64FA45-E5CF-C683-8C01-A61272FFC1E3}"/>
              </a:ext>
            </a:extLst>
          </p:cNvPr>
          <p:cNvGrpSpPr/>
          <p:nvPr/>
        </p:nvGrpSpPr>
        <p:grpSpPr>
          <a:xfrm>
            <a:off x="-609599" y="4632712"/>
            <a:ext cx="9753599" cy="5792561"/>
            <a:chOff x="-609599" y="4632712"/>
            <a:chExt cx="9753599" cy="5792561"/>
          </a:xfrm>
        </p:grpSpPr>
        <p:grpSp>
          <p:nvGrpSpPr>
            <p:cNvPr id="5" name="Group 5"/>
            <p:cNvGrpSpPr/>
            <p:nvPr/>
          </p:nvGrpSpPr>
          <p:grpSpPr>
            <a:xfrm>
              <a:off x="0" y="5156200"/>
              <a:ext cx="9144000" cy="5143500"/>
              <a:chOff x="0" y="0"/>
              <a:chExt cx="12192000" cy="6858000"/>
            </a:xfrm>
          </p:grpSpPr>
          <p:sp>
            <p:nvSpPr>
              <p:cNvPr id="6" name="Freeform 6"/>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a:blipFill>
                <a:blip r:embed="rId3"/>
                <a:stretch>
                  <a:fillRect l="-261" r="-261"/>
                </a:stretch>
              </a:blipFill>
            </p:spPr>
            <p:txBody>
              <a:bodyPr/>
              <a:lstStyle/>
              <a:p>
                <a:endParaRPr lang="en-US"/>
              </a:p>
            </p:txBody>
          </p:sp>
        </p:grpSp>
        <p:sp>
          <p:nvSpPr>
            <p:cNvPr id="18" name="Rectangle 17">
              <a:extLst>
                <a:ext uri="{FF2B5EF4-FFF2-40B4-BE49-F238E27FC236}">
                  <a16:creationId xmlns:a16="http://schemas.microsoft.com/office/drawing/2014/main" id="{F454A6A3-5BAB-566F-5D69-4D10FA814627}"/>
                </a:ext>
              </a:extLst>
            </p:cNvPr>
            <p:cNvSpPr/>
            <p:nvPr/>
          </p:nvSpPr>
          <p:spPr>
            <a:xfrm>
              <a:off x="-609599" y="5417362"/>
              <a:ext cx="5813302" cy="4869638"/>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8"/>
            <p:cNvSpPr/>
            <p:nvPr/>
          </p:nvSpPr>
          <p:spPr>
            <a:xfrm>
              <a:off x="3063199" y="7578766"/>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5069877" y="5279984"/>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5069877" y="10150516"/>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6107774" y="5142605"/>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2156143" y="4632712"/>
              <a:ext cx="4831715" cy="415538"/>
            </a:xfrm>
            <a:prstGeom prst="rect">
              <a:avLst/>
            </a:prstGeom>
          </p:spPr>
          <p:txBody>
            <a:bodyPr lIns="0" tIns="0" rIns="0" bIns="0" rtlCol="0" anchor="t">
              <a:spAutoFit/>
            </a:bodyPr>
            <a:lstStyle/>
            <a:p>
              <a:pPr algn="ctr">
                <a:lnSpc>
                  <a:spcPts val="2820"/>
                </a:lnSpc>
              </a:pPr>
              <a:r>
                <a:rPr lang="en-US" sz="2014" b="1">
                  <a:solidFill>
                    <a:srgbClr val="7BA5CD"/>
                  </a:solidFill>
                  <a:latin typeface="Poppins Bold"/>
                  <a:ea typeface="Poppins Bold"/>
                  <a:cs typeface="Poppins Bold"/>
                  <a:sym typeface="Poppins Bold"/>
                </a:rPr>
                <a:t>Step 1: </a:t>
              </a:r>
              <a:r>
                <a:rPr lang="en-US" sz="2014">
                  <a:solidFill>
                    <a:srgbClr val="7BA5CD"/>
                  </a:solidFill>
                  <a:latin typeface="Poppins"/>
                  <a:ea typeface="Poppins"/>
                  <a:cs typeface="Poppins"/>
                  <a:sym typeface="Poppins"/>
                </a:rPr>
                <a:t>Generate Robust Prompts (CV)</a:t>
              </a:r>
            </a:p>
          </p:txBody>
        </p:sp>
      </p:grpSp>
      <p:sp>
        <p:nvSpPr>
          <p:cNvPr id="13" name="TextBox 13"/>
          <p:cNvSpPr txBox="1"/>
          <p:nvPr/>
        </p:nvSpPr>
        <p:spPr>
          <a:xfrm>
            <a:off x="9971865" y="1341249"/>
            <a:ext cx="7287435" cy="2576830"/>
          </a:xfrm>
          <a:prstGeom prst="rect">
            <a:avLst/>
          </a:prstGeom>
        </p:spPr>
        <p:txBody>
          <a:bodyPr lIns="0" tIns="0" rIns="0" bIns="0" rtlCol="0" anchor="t">
            <a:spAutoFit/>
          </a:bodyPr>
          <a:lstStyle/>
          <a:p>
            <a:pPr algn="l">
              <a:lnSpc>
                <a:spcPts val="3919"/>
              </a:lnSpc>
            </a:pPr>
            <a:r>
              <a:rPr lang="en-US" sz="2799" dirty="0">
                <a:solidFill>
                  <a:srgbClr val="3C7FC0"/>
                </a:solidFill>
                <a:latin typeface="Poppins"/>
                <a:ea typeface="Poppins"/>
                <a:cs typeface="Poppins"/>
                <a:sym typeface="Poppins"/>
              </a:rPr>
              <a:t>This hybrid strategy uses a simple, reliable method to answer 'where,' and the powerful foundation model to answer 'what.'</a:t>
            </a:r>
          </a:p>
          <a:p>
            <a:pPr algn="l">
              <a:lnSpc>
                <a:spcPts val="3919"/>
              </a:lnSpc>
            </a:pPr>
            <a:endParaRPr lang="en-US" sz="2799" dirty="0">
              <a:solidFill>
                <a:srgbClr val="3C7FC0"/>
              </a:solidFill>
              <a:latin typeface="Poppins"/>
              <a:ea typeface="Poppins"/>
              <a:cs typeface="Poppins"/>
              <a:sym typeface="Poppins"/>
            </a:endParaRPr>
          </a:p>
        </p:txBody>
      </p:sp>
      <p:sp>
        <p:nvSpPr>
          <p:cNvPr id="14" name="TextBox 14"/>
          <p:cNvSpPr txBox="1"/>
          <p:nvPr/>
        </p:nvSpPr>
        <p:spPr>
          <a:xfrm>
            <a:off x="1028700" y="3301649"/>
            <a:ext cx="6781483" cy="500628"/>
          </a:xfrm>
          <a:prstGeom prst="rect">
            <a:avLst/>
          </a:prstGeom>
        </p:spPr>
        <p:txBody>
          <a:bodyPr lIns="0" tIns="0" rIns="0" bIns="0" rtlCol="0" anchor="t">
            <a:spAutoFit/>
          </a:bodyPr>
          <a:lstStyle/>
          <a:p>
            <a:pPr algn="l">
              <a:lnSpc>
                <a:spcPts val="3380"/>
              </a:lnSpc>
            </a:pPr>
            <a:r>
              <a:rPr lang="en-US" sz="2415" b="1">
                <a:solidFill>
                  <a:srgbClr val="3C7FC0"/>
                </a:solidFill>
                <a:latin typeface="Poppins Bold"/>
                <a:ea typeface="Poppins Bold"/>
                <a:cs typeface="Poppins Bold"/>
                <a:sym typeface="Poppins Bold"/>
              </a:rPr>
              <a:t>A Hybrid Pipeline for Intelligent Prompting</a:t>
            </a:r>
          </a:p>
        </p:txBody>
      </p:sp>
      <p:sp>
        <p:nvSpPr>
          <p:cNvPr id="15" name="TextBox 15"/>
          <p:cNvSpPr txBox="1"/>
          <p:nvPr/>
        </p:nvSpPr>
        <p:spPr>
          <a:xfrm>
            <a:off x="1028700" y="1000125"/>
            <a:ext cx="8538237" cy="2618513"/>
          </a:xfrm>
          <a:prstGeom prst="rect">
            <a:avLst/>
          </a:prstGeom>
        </p:spPr>
        <p:txBody>
          <a:bodyPr lIns="0" tIns="0" rIns="0" bIns="0" rtlCol="0" anchor="t">
            <a:spAutoFit/>
          </a:bodyPr>
          <a:lstStyle/>
          <a:p>
            <a:pPr algn="l">
              <a:lnSpc>
                <a:spcPts val="10344"/>
              </a:lnSpc>
            </a:pPr>
            <a:r>
              <a:rPr lang="en-US" sz="11494" b="1">
                <a:solidFill>
                  <a:srgbClr val="3C7FC0"/>
                </a:solidFill>
                <a:latin typeface="Poppins Bold"/>
                <a:ea typeface="Poppins Bold"/>
                <a:cs typeface="Poppins Bold"/>
                <a:sym typeface="Poppins Bold"/>
              </a:rPr>
              <a:t>The Solution</a:t>
            </a:r>
          </a:p>
        </p:txBody>
      </p:sp>
      <p:grpSp>
        <p:nvGrpSpPr>
          <p:cNvPr id="21" name="Group 20">
            <a:extLst>
              <a:ext uri="{FF2B5EF4-FFF2-40B4-BE49-F238E27FC236}">
                <a16:creationId xmlns:a16="http://schemas.microsoft.com/office/drawing/2014/main" id="{77543D30-217F-2E41-3C7B-1C0A80CDEB3A}"/>
              </a:ext>
            </a:extLst>
          </p:cNvPr>
          <p:cNvGrpSpPr/>
          <p:nvPr/>
        </p:nvGrpSpPr>
        <p:grpSpPr>
          <a:xfrm>
            <a:off x="9296400" y="4613662"/>
            <a:ext cx="9211146" cy="5674232"/>
            <a:chOff x="9296400" y="4613662"/>
            <a:chExt cx="9211146" cy="5674232"/>
          </a:xfrm>
        </p:grpSpPr>
        <p:grpSp>
          <p:nvGrpSpPr>
            <p:cNvPr id="2" name="Group 2"/>
            <p:cNvGrpSpPr/>
            <p:nvPr/>
          </p:nvGrpSpPr>
          <p:grpSpPr>
            <a:xfrm>
              <a:off x="9971865" y="5143500"/>
              <a:ext cx="8316135" cy="5143500"/>
              <a:chOff x="0" y="0"/>
              <a:chExt cx="11088180" cy="6858000"/>
            </a:xfrm>
          </p:grpSpPr>
          <p:sp>
            <p:nvSpPr>
              <p:cNvPr id="3" name="Freeform 3"/>
              <p:cNvSpPr/>
              <p:nvPr/>
            </p:nvSpPr>
            <p:spPr>
              <a:xfrm>
                <a:off x="0" y="0"/>
                <a:ext cx="11088243" cy="6858000"/>
              </a:xfrm>
              <a:custGeom>
                <a:avLst/>
                <a:gdLst/>
                <a:ahLst/>
                <a:cxnLst/>
                <a:rect l="l" t="t" r="r" b="b"/>
                <a:pathLst>
                  <a:path w="11088243" h="6858000">
                    <a:moveTo>
                      <a:pt x="0" y="0"/>
                    </a:moveTo>
                    <a:lnTo>
                      <a:pt x="11088243" y="0"/>
                    </a:lnTo>
                    <a:lnTo>
                      <a:pt x="11088243" y="6858000"/>
                    </a:lnTo>
                    <a:lnTo>
                      <a:pt x="0" y="6858000"/>
                    </a:lnTo>
                    <a:close/>
                  </a:path>
                </a:pathLst>
              </a:custGeom>
              <a:blipFill>
                <a:blip r:embed="rId8"/>
                <a:stretch>
                  <a:fillRect l="-5265" r="-5264"/>
                </a:stretch>
              </a:blipFill>
            </p:spPr>
            <p:txBody>
              <a:bodyPr/>
              <a:lstStyle/>
              <a:p>
                <a:endParaRPr lang="en-US"/>
              </a:p>
            </p:txBody>
          </p:sp>
        </p:grpSp>
        <p:sp>
          <p:nvSpPr>
            <p:cNvPr id="4" name="TextBox 4"/>
            <p:cNvSpPr txBox="1"/>
            <p:nvPr/>
          </p:nvSpPr>
          <p:spPr>
            <a:xfrm>
              <a:off x="11865760" y="4613662"/>
              <a:ext cx="4528344" cy="434975"/>
            </a:xfrm>
            <a:prstGeom prst="rect">
              <a:avLst/>
            </a:prstGeom>
          </p:spPr>
          <p:txBody>
            <a:bodyPr lIns="0" tIns="0" rIns="0" bIns="0" rtlCol="0" anchor="t">
              <a:spAutoFit/>
            </a:bodyPr>
            <a:lstStyle/>
            <a:p>
              <a:pPr algn="ctr">
                <a:lnSpc>
                  <a:spcPts val="2800"/>
                </a:lnSpc>
              </a:pPr>
              <a:r>
                <a:rPr lang="en-US" sz="2000" b="1">
                  <a:solidFill>
                    <a:srgbClr val="7BA5CD"/>
                  </a:solidFill>
                  <a:latin typeface="Poppins Bold"/>
                  <a:ea typeface="Poppins Bold"/>
                  <a:cs typeface="Poppins Bold"/>
                  <a:sym typeface="Poppins Bold"/>
                </a:rPr>
                <a:t>Step 2: </a:t>
              </a:r>
              <a:r>
                <a:rPr lang="en-US" sz="2000">
                  <a:solidFill>
                    <a:srgbClr val="7BA5CD"/>
                  </a:solidFill>
                  <a:latin typeface="Poppins"/>
                  <a:ea typeface="Poppins"/>
                  <a:cs typeface="Poppins"/>
                  <a:sym typeface="Poppins"/>
                </a:rPr>
                <a:t>Precise Segmentation (SAM)</a:t>
              </a:r>
            </a:p>
          </p:txBody>
        </p:sp>
        <p:grpSp>
          <p:nvGrpSpPr>
            <p:cNvPr id="16" name="Group 16"/>
            <p:cNvGrpSpPr>
              <a:grpSpLocks noChangeAspect="1"/>
            </p:cNvGrpSpPr>
            <p:nvPr/>
          </p:nvGrpSpPr>
          <p:grpSpPr>
            <a:xfrm>
              <a:off x="9296400" y="5142605"/>
              <a:ext cx="9211146" cy="5145289"/>
              <a:chOff x="0" y="0"/>
              <a:chExt cx="12281528" cy="6860385"/>
            </a:xfrm>
          </p:grpSpPr>
          <p:sp>
            <p:nvSpPr>
              <p:cNvPr id="17" name="Freeform 17" descr="A pink and purple shapes  AI-generated content may be incorrect."/>
              <p:cNvSpPr/>
              <p:nvPr/>
            </p:nvSpPr>
            <p:spPr>
              <a:xfrm>
                <a:off x="0" y="0"/>
                <a:ext cx="12281535" cy="6860413"/>
              </a:xfrm>
              <a:custGeom>
                <a:avLst/>
                <a:gdLst/>
                <a:ahLst/>
                <a:cxnLst/>
                <a:rect l="l" t="t" r="r" b="b"/>
                <a:pathLst>
                  <a:path w="12281535" h="6860413">
                    <a:moveTo>
                      <a:pt x="0" y="0"/>
                    </a:moveTo>
                    <a:lnTo>
                      <a:pt x="12281535" y="0"/>
                    </a:lnTo>
                    <a:lnTo>
                      <a:pt x="12281535" y="6860413"/>
                    </a:lnTo>
                    <a:lnTo>
                      <a:pt x="0" y="6860413"/>
                    </a:lnTo>
                    <a:lnTo>
                      <a:pt x="0" y="0"/>
                    </a:lnTo>
                    <a:close/>
                  </a:path>
                </a:pathLst>
              </a:custGeom>
              <a:blipFill>
                <a:blip r:embed="rId9"/>
                <a:stretch>
                  <a:fillRect t="-87" b="-87"/>
                </a:stretch>
              </a:blipFill>
            </p:spPr>
            <p:txBody>
              <a:bodyPr/>
              <a:lstStyle/>
              <a:p>
                <a:endParaRPr lang="en-US"/>
              </a:p>
            </p:txBody>
          </p:sp>
        </p:gr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50" fill="hold"/>
                                        <p:tgtEl>
                                          <p:spTgt spid="20"/>
                                        </p:tgtEl>
                                        <p:attrNameLst>
                                          <p:attrName>ppt_x</p:attrName>
                                        </p:attrNameLst>
                                      </p:cBhvr>
                                      <p:tavLst>
                                        <p:tav tm="0">
                                          <p:val>
                                            <p:strVal val="0-#ppt_w/2"/>
                                          </p:val>
                                        </p:tav>
                                        <p:tav tm="100000">
                                          <p:val>
                                            <p:strVal val="#ppt_x"/>
                                          </p:val>
                                        </p:tav>
                                      </p:tavLst>
                                    </p:anim>
                                    <p:anim calcmode="lin" valueType="num">
                                      <p:cBhvr additive="base">
                                        <p:cTn id="8" dur="2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250" fill="hold"/>
                                        <p:tgtEl>
                                          <p:spTgt spid="21"/>
                                        </p:tgtEl>
                                        <p:attrNameLst>
                                          <p:attrName>ppt_x</p:attrName>
                                        </p:attrNameLst>
                                      </p:cBhvr>
                                      <p:tavLst>
                                        <p:tav tm="0">
                                          <p:val>
                                            <p:strVal val="1+#ppt_w/2"/>
                                          </p:val>
                                        </p:tav>
                                        <p:tav tm="100000">
                                          <p:val>
                                            <p:strVal val="#ppt_x"/>
                                          </p:val>
                                        </p:tav>
                                      </p:tavLst>
                                    </p:anim>
                                    <p:anim calcmode="lin" valueType="num">
                                      <p:cBhvr additive="base">
                                        <p:cTn id="14" dur="2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4" name="Group 4"/>
          <p:cNvGrpSpPr/>
          <p:nvPr/>
        </p:nvGrpSpPr>
        <p:grpSpPr>
          <a:xfrm>
            <a:off x="0" y="5143500"/>
            <a:ext cx="9144000" cy="5143500"/>
            <a:chOff x="0" y="0"/>
            <a:chExt cx="12192000" cy="6858000"/>
          </a:xfrm>
        </p:grpSpPr>
        <p:sp>
          <p:nvSpPr>
            <p:cNvPr id="5" name="Freeform 5"/>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a:blipFill>
              <a:blip r:embed="rId3"/>
              <a:stretch>
                <a:fillRect l="-261" r="-261"/>
              </a:stretch>
            </a:blipFill>
          </p:spPr>
          <p:txBody>
            <a:bodyPr/>
            <a:lstStyle/>
            <a:p>
              <a:endParaRPr lang="en-US"/>
            </a:p>
          </p:txBody>
        </p:sp>
      </p:grpSp>
      <p:sp>
        <p:nvSpPr>
          <p:cNvPr id="22" name="Rectangle 21">
            <a:extLst>
              <a:ext uri="{FF2B5EF4-FFF2-40B4-BE49-F238E27FC236}">
                <a16:creationId xmlns:a16="http://schemas.microsoft.com/office/drawing/2014/main" id="{3D59CDC3-6410-D35A-801B-E875AA954C0B}"/>
              </a:ext>
            </a:extLst>
          </p:cNvPr>
          <p:cNvSpPr/>
          <p:nvPr/>
        </p:nvSpPr>
        <p:spPr>
          <a:xfrm>
            <a:off x="5029200" y="5198566"/>
            <a:ext cx="4099559" cy="4516934"/>
          </a:xfrm>
          <a:prstGeom prst="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6"/>
          <p:cNvSpPr/>
          <p:nvPr/>
        </p:nvSpPr>
        <p:spPr>
          <a:xfrm>
            <a:off x="4882125" y="4993184"/>
            <a:ext cx="4399254" cy="4879708"/>
          </a:xfrm>
          <a:custGeom>
            <a:avLst/>
            <a:gdLst/>
            <a:ahLst/>
            <a:cxnLst/>
            <a:rect l="l" t="t" r="r" b="b"/>
            <a:pathLst>
              <a:path w="4399254" h="4879708">
                <a:moveTo>
                  <a:pt x="0" y="0"/>
                </a:moveTo>
                <a:lnTo>
                  <a:pt x="4399254" y="0"/>
                </a:lnTo>
                <a:lnTo>
                  <a:pt x="4399254" y="4879708"/>
                </a:lnTo>
                <a:lnTo>
                  <a:pt x="0" y="48797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144529" y="5318978"/>
            <a:ext cx="274757" cy="274757"/>
          </a:xfrm>
          <a:custGeom>
            <a:avLst/>
            <a:gdLst/>
            <a:ahLst/>
            <a:cxnLst/>
            <a:rect l="l" t="t" r="r" b="b"/>
            <a:pathLst>
              <a:path w="274757" h="274757">
                <a:moveTo>
                  <a:pt x="0" y="0"/>
                </a:moveTo>
                <a:lnTo>
                  <a:pt x="274757" y="0"/>
                </a:lnTo>
                <a:lnTo>
                  <a:pt x="274757" y="274757"/>
                </a:lnTo>
                <a:lnTo>
                  <a:pt x="0" y="2747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9971865" y="1341249"/>
            <a:ext cx="7287435" cy="2576830"/>
          </a:xfrm>
          <a:prstGeom prst="rect">
            <a:avLst/>
          </a:prstGeom>
        </p:spPr>
        <p:txBody>
          <a:bodyPr lIns="0" tIns="0" rIns="0" bIns="0" rtlCol="0" anchor="t">
            <a:spAutoFit/>
          </a:bodyPr>
          <a:lstStyle/>
          <a:p>
            <a:pPr algn="l">
              <a:lnSpc>
                <a:spcPts val="3919"/>
              </a:lnSpc>
            </a:pPr>
            <a:r>
              <a:rPr lang="en-US" sz="2799" dirty="0">
                <a:solidFill>
                  <a:srgbClr val="3C7FC0"/>
                </a:solidFill>
                <a:latin typeface="Poppins"/>
                <a:ea typeface="Poppins"/>
                <a:cs typeface="Poppins"/>
                <a:sym typeface="Poppins"/>
              </a:rPr>
              <a:t>This hybrid strategy uses a simple, reliable method to answer 'where,' and the powerful foundation model to answer 'what.'</a:t>
            </a:r>
          </a:p>
          <a:p>
            <a:pPr algn="l">
              <a:lnSpc>
                <a:spcPts val="3919"/>
              </a:lnSpc>
            </a:pPr>
            <a:endParaRPr lang="en-US" sz="2799" dirty="0">
              <a:solidFill>
                <a:srgbClr val="3C7FC0"/>
              </a:solidFill>
              <a:latin typeface="Poppins"/>
              <a:ea typeface="Poppins"/>
              <a:cs typeface="Poppins"/>
              <a:sym typeface="Poppins"/>
            </a:endParaRPr>
          </a:p>
        </p:txBody>
      </p:sp>
      <p:sp>
        <p:nvSpPr>
          <p:cNvPr id="9" name="TextBox 9"/>
          <p:cNvSpPr txBox="1"/>
          <p:nvPr/>
        </p:nvSpPr>
        <p:spPr>
          <a:xfrm>
            <a:off x="1028700" y="1000125"/>
            <a:ext cx="8538237" cy="2618513"/>
          </a:xfrm>
          <a:prstGeom prst="rect">
            <a:avLst/>
          </a:prstGeom>
        </p:spPr>
        <p:txBody>
          <a:bodyPr lIns="0" tIns="0" rIns="0" bIns="0" rtlCol="0" anchor="t">
            <a:spAutoFit/>
          </a:bodyPr>
          <a:lstStyle/>
          <a:p>
            <a:pPr algn="l">
              <a:lnSpc>
                <a:spcPts val="10344"/>
              </a:lnSpc>
            </a:pPr>
            <a:r>
              <a:rPr lang="en-US" sz="11494" b="1">
                <a:solidFill>
                  <a:srgbClr val="3C7FC0"/>
                </a:solidFill>
                <a:latin typeface="Poppins Bold"/>
                <a:ea typeface="Poppins Bold"/>
                <a:cs typeface="Poppins Bold"/>
                <a:sym typeface="Poppins Bold"/>
              </a:rPr>
              <a:t>The Solution</a:t>
            </a:r>
          </a:p>
        </p:txBody>
      </p:sp>
      <p:sp>
        <p:nvSpPr>
          <p:cNvPr id="10" name="TextBox 10"/>
          <p:cNvSpPr txBox="1"/>
          <p:nvPr/>
        </p:nvSpPr>
        <p:spPr>
          <a:xfrm>
            <a:off x="1028700" y="3301649"/>
            <a:ext cx="6781483" cy="500628"/>
          </a:xfrm>
          <a:prstGeom prst="rect">
            <a:avLst/>
          </a:prstGeom>
        </p:spPr>
        <p:txBody>
          <a:bodyPr lIns="0" tIns="0" rIns="0" bIns="0" rtlCol="0" anchor="t">
            <a:spAutoFit/>
          </a:bodyPr>
          <a:lstStyle/>
          <a:p>
            <a:pPr algn="l">
              <a:lnSpc>
                <a:spcPts val="3380"/>
              </a:lnSpc>
            </a:pPr>
            <a:r>
              <a:rPr lang="en-US" sz="2415" b="1">
                <a:solidFill>
                  <a:srgbClr val="3C7FC0"/>
                </a:solidFill>
                <a:latin typeface="Poppins Bold"/>
                <a:ea typeface="Poppins Bold"/>
                <a:cs typeface="Poppins Bold"/>
                <a:sym typeface="Poppins Bold"/>
              </a:rPr>
              <a:t>A Hybrid Pipeline for Intelligent Prompting</a:t>
            </a:r>
          </a:p>
        </p:txBody>
      </p:sp>
      <p:sp>
        <p:nvSpPr>
          <p:cNvPr id="11" name="TextBox 11"/>
          <p:cNvSpPr txBox="1"/>
          <p:nvPr/>
        </p:nvSpPr>
        <p:spPr>
          <a:xfrm>
            <a:off x="2156143" y="4632712"/>
            <a:ext cx="4831715" cy="415538"/>
          </a:xfrm>
          <a:prstGeom prst="rect">
            <a:avLst/>
          </a:prstGeom>
        </p:spPr>
        <p:txBody>
          <a:bodyPr lIns="0" tIns="0" rIns="0" bIns="0" rtlCol="0" anchor="t">
            <a:spAutoFit/>
          </a:bodyPr>
          <a:lstStyle/>
          <a:p>
            <a:pPr algn="ctr">
              <a:lnSpc>
                <a:spcPts val="2820"/>
              </a:lnSpc>
            </a:pPr>
            <a:r>
              <a:rPr lang="en-US" sz="2014" b="1">
                <a:solidFill>
                  <a:srgbClr val="7BA5CD"/>
                </a:solidFill>
                <a:latin typeface="Poppins Bold"/>
                <a:ea typeface="Poppins Bold"/>
                <a:cs typeface="Poppins Bold"/>
                <a:sym typeface="Poppins Bold"/>
              </a:rPr>
              <a:t>Step 1: </a:t>
            </a:r>
            <a:r>
              <a:rPr lang="en-US" sz="2014">
                <a:solidFill>
                  <a:srgbClr val="7BA5CD"/>
                </a:solidFill>
                <a:latin typeface="Poppins"/>
                <a:ea typeface="Poppins"/>
                <a:cs typeface="Poppins"/>
                <a:sym typeface="Poppins"/>
              </a:rPr>
              <a:t>Generate Robust Prompts (CV)</a:t>
            </a:r>
          </a:p>
        </p:txBody>
      </p:sp>
      <p:sp>
        <p:nvSpPr>
          <p:cNvPr id="12" name="TextBox 12"/>
          <p:cNvSpPr txBox="1"/>
          <p:nvPr/>
        </p:nvSpPr>
        <p:spPr>
          <a:xfrm>
            <a:off x="11865760" y="4613662"/>
            <a:ext cx="4528344" cy="434975"/>
          </a:xfrm>
          <a:prstGeom prst="rect">
            <a:avLst/>
          </a:prstGeom>
        </p:spPr>
        <p:txBody>
          <a:bodyPr lIns="0" tIns="0" rIns="0" bIns="0" rtlCol="0" anchor="t">
            <a:spAutoFit/>
          </a:bodyPr>
          <a:lstStyle/>
          <a:p>
            <a:pPr algn="ctr">
              <a:lnSpc>
                <a:spcPts val="2800"/>
              </a:lnSpc>
            </a:pPr>
            <a:r>
              <a:rPr lang="en-US" sz="2000" b="1">
                <a:solidFill>
                  <a:srgbClr val="7BA5CD"/>
                </a:solidFill>
                <a:latin typeface="Poppins Bold"/>
                <a:ea typeface="Poppins Bold"/>
                <a:cs typeface="Poppins Bold"/>
                <a:sym typeface="Poppins Bold"/>
              </a:rPr>
              <a:t>Step 2: </a:t>
            </a:r>
            <a:r>
              <a:rPr lang="en-US" sz="2000">
                <a:solidFill>
                  <a:srgbClr val="7BA5CD"/>
                </a:solidFill>
                <a:latin typeface="Poppins"/>
                <a:ea typeface="Poppins"/>
                <a:cs typeface="Poppins"/>
                <a:sym typeface="Poppins"/>
              </a:rPr>
              <a:t>Precise Segmentation (SAM)</a:t>
            </a:r>
          </a:p>
        </p:txBody>
      </p:sp>
      <p:grpSp>
        <p:nvGrpSpPr>
          <p:cNvPr id="15" name="Group 15"/>
          <p:cNvGrpSpPr/>
          <p:nvPr/>
        </p:nvGrpSpPr>
        <p:grpSpPr>
          <a:xfrm>
            <a:off x="14389100" y="3370424"/>
            <a:ext cx="482600" cy="482600"/>
            <a:chOff x="0" y="0"/>
            <a:chExt cx="643467" cy="643467"/>
          </a:xfrm>
        </p:grpSpPr>
        <p:sp>
          <p:nvSpPr>
            <p:cNvPr id="16" name="Freeform 16"/>
            <p:cNvSpPr/>
            <p:nvPr/>
          </p:nvSpPr>
          <p:spPr>
            <a:xfrm>
              <a:off x="16891" y="16891"/>
              <a:ext cx="609600" cy="609600"/>
            </a:xfrm>
            <a:custGeom>
              <a:avLst/>
              <a:gdLst/>
              <a:ahLst/>
              <a:cxnLst/>
              <a:rect l="l" t="t" r="r" b="b"/>
              <a:pathLst>
                <a:path w="609600" h="609600">
                  <a:moveTo>
                    <a:pt x="0" y="304800"/>
                  </a:moveTo>
                  <a:cubicBezTo>
                    <a:pt x="0" y="136525"/>
                    <a:pt x="136525" y="0"/>
                    <a:pt x="304800" y="0"/>
                  </a:cubicBezTo>
                  <a:cubicBezTo>
                    <a:pt x="473075" y="0"/>
                    <a:pt x="609600" y="136525"/>
                    <a:pt x="609600" y="304800"/>
                  </a:cubicBezTo>
                  <a:cubicBezTo>
                    <a:pt x="609600" y="473075"/>
                    <a:pt x="473075" y="609600"/>
                    <a:pt x="304800" y="609600"/>
                  </a:cubicBezTo>
                  <a:cubicBezTo>
                    <a:pt x="136525" y="609600"/>
                    <a:pt x="0" y="473075"/>
                    <a:pt x="0" y="304800"/>
                  </a:cubicBezTo>
                  <a:close/>
                </a:path>
              </a:pathLst>
            </a:custGeom>
            <a:solidFill>
              <a:srgbClr val="00FE02"/>
            </a:solidFill>
          </p:spPr>
          <p:txBody>
            <a:bodyPr/>
            <a:lstStyle/>
            <a:p>
              <a:endParaRPr lang="en-US"/>
            </a:p>
          </p:txBody>
        </p:sp>
        <p:sp>
          <p:nvSpPr>
            <p:cNvPr id="17" name="Freeform 17"/>
            <p:cNvSpPr/>
            <p:nvPr/>
          </p:nvSpPr>
          <p:spPr>
            <a:xfrm>
              <a:off x="0" y="0"/>
              <a:ext cx="643509" cy="643509"/>
            </a:xfrm>
            <a:custGeom>
              <a:avLst/>
              <a:gdLst/>
              <a:ahLst/>
              <a:cxnLst/>
              <a:rect l="l" t="t" r="r" b="b"/>
              <a:pathLst>
                <a:path w="643509" h="643509">
                  <a:moveTo>
                    <a:pt x="0" y="321691"/>
                  </a:moveTo>
                  <a:cubicBezTo>
                    <a:pt x="0" y="144018"/>
                    <a:pt x="144018" y="0"/>
                    <a:pt x="321691" y="0"/>
                  </a:cubicBezTo>
                  <a:lnTo>
                    <a:pt x="321691" y="16891"/>
                  </a:lnTo>
                  <a:lnTo>
                    <a:pt x="321691" y="0"/>
                  </a:lnTo>
                  <a:cubicBezTo>
                    <a:pt x="499364" y="0"/>
                    <a:pt x="643509" y="144018"/>
                    <a:pt x="643509" y="321691"/>
                  </a:cubicBezTo>
                  <a:lnTo>
                    <a:pt x="626491" y="321691"/>
                  </a:lnTo>
                  <a:lnTo>
                    <a:pt x="643382" y="321691"/>
                  </a:lnTo>
                  <a:cubicBezTo>
                    <a:pt x="643382" y="499364"/>
                    <a:pt x="499364" y="643382"/>
                    <a:pt x="321691" y="643382"/>
                  </a:cubicBezTo>
                  <a:lnTo>
                    <a:pt x="321691" y="626491"/>
                  </a:lnTo>
                  <a:lnTo>
                    <a:pt x="321691" y="643382"/>
                  </a:lnTo>
                  <a:cubicBezTo>
                    <a:pt x="144018" y="643509"/>
                    <a:pt x="0" y="499364"/>
                    <a:pt x="0" y="321691"/>
                  </a:cubicBezTo>
                  <a:lnTo>
                    <a:pt x="16891" y="321691"/>
                  </a:lnTo>
                  <a:lnTo>
                    <a:pt x="33909" y="321691"/>
                  </a:lnTo>
                  <a:lnTo>
                    <a:pt x="16891" y="321691"/>
                  </a:lnTo>
                  <a:lnTo>
                    <a:pt x="0" y="321691"/>
                  </a:lnTo>
                  <a:moveTo>
                    <a:pt x="33909" y="321691"/>
                  </a:moveTo>
                  <a:cubicBezTo>
                    <a:pt x="33909" y="331089"/>
                    <a:pt x="26289" y="338582"/>
                    <a:pt x="17018" y="338582"/>
                  </a:cubicBezTo>
                  <a:cubicBezTo>
                    <a:pt x="7747" y="338582"/>
                    <a:pt x="0" y="331089"/>
                    <a:pt x="0" y="321691"/>
                  </a:cubicBezTo>
                  <a:cubicBezTo>
                    <a:pt x="0" y="312293"/>
                    <a:pt x="7620" y="304800"/>
                    <a:pt x="16891" y="304800"/>
                  </a:cubicBezTo>
                  <a:cubicBezTo>
                    <a:pt x="26162" y="304800"/>
                    <a:pt x="33782" y="312420"/>
                    <a:pt x="33782" y="321691"/>
                  </a:cubicBezTo>
                  <a:cubicBezTo>
                    <a:pt x="33909" y="480695"/>
                    <a:pt x="162687" y="609600"/>
                    <a:pt x="321691" y="609600"/>
                  </a:cubicBezTo>
                  <a:cubicBezTo>
                    <a:pt x="480695" y="609600"/>
                    <a:pt x="609600" y="480695"/>
                    <a:pt x="609600" y="321691"/>
                  </a:cubicBezTo>
                  <a:cubicBezTo>
                    <a:pt x="609600" y="162687"/>
                    <a:pt x="480695" y="33909"/>
                    <a:pt x="321691" y="33909"/>
                  </a:cubicBezTo>
                  <a:lnTo>
                    <a:pt x="321691" y="16891"/>
                  </a:lnTo>
                  <a:lnTo>
                    <a:pt x="321691" y="33909"/>
                  </a:lnTo>
                  <a:cubicBezTo>
                    <a:pt x="162687" y="33909"/>
                    <a:pt x="33909" y="162687"/>
                    <a:pt x="33909" y="321691"/>
                  </a:cubicBezTo>
                  <a:close/>
                </a:path>
              </a:pathLst>
            </a:custGeom>
            <a:solidFill>
              <a:srgbClr val="00FE02"/>
            </a:solidFill>
          </p:spPr>
          <p:txBody>
            <a:bodyPr/>
            <a:lstStyle/>
            <a:p>
              <a:endParaRPr lang="en-US"/>
            </a:p>
          </p:txBody>
        </p:sp>
      </p:grpSp>
      <p:grpSp>
        <p:nvGrpSpPr>
          <p:cNvPr id="18" name="Group 18"/>
          <p:cNvGrpSpPr/>
          <p:nvPr/>
        </p:nvGrpSpPr>
        <p:grpSpPr>
          <a:xfrm>
            <a:off x="14401800" y="3995834"/>
            <a:ext cx="457200" cy="457200"/>
            <a:chOff x="0" y="0"/>
            <a:chExt cx="609600" cy="609600"/>
          </a:xfrm>
        </p:grpSpPr>
        <p:sp>
          <p:nvSpPr>
            <p:cNvPr id="19" name="Freeform 19"/>
            <p:cNvSpPr/>
            <p:nvPr/>
          </p:nvSpPr>
          <p:spPr>
            <a:xfrm>
              <a:off x="0" y="0"/>
              <a:ext cx="609600" cy="609600"/>
            </a:xfrm>
            <a:custGeom>
              <a:avLst/>
              <a:gdLst/>
              <a:ahLst/>
              <a:cxnLst/>
              <a:rect l="l" t="t" r="r" b="b"/>
              <a:pathLst>
                <a:path w="609600" h="609600">
                  <a:moveTo>
                    <a:pt x="0" y="304800"/>
                  </a:moveTo>
                  <a:cubicBezTo>
                    <a:pt x="0" y="136525"/>
                    <a:pt x="136525" y="0"/>
                    <a:pt x="304800" y="0"/>
                  </a:cubicBezTo>
                  <a:cubicBezTo>
                    <a:pt x="473075" y="0"/>
                    <a:pt x="609600" y="136525"/>
                    <a:pt x="609600" y="304800"/>
                  </a:cubicBezTo>
                  <a:cubicBezTo>
                    <a:pt x="609600" y="473075"/>
                    <a:pt x="473075" y="609600"/>
                    <a:pt x="304800" y="609600"/>
                  </a:cubicBezTo>
                  <a:cubicBezTo>
                    <a:pt x="136525" y="609600"/>
                    <a:pt x="0" y="473075"/>
                    <a:pt x="0" y="304800"/>
                  </a:cubicBezTo>
                  <a:close/>
                </a:path>
              </a:pathLst>
            </a:custGeom>
            <a:solidFill>
              <a:srgbClr val="0000FF"/>
            </a:solidFill>
          </p:spPr>
          <p:txBody>
            <a:bodyPr/>
            <a:lstStyle/>
            <a:p>
              <a:endParaRPr lang="en-US"/>
            </a:p>
          </p:txBody>
        </p:sp>
      </p:grpSp>
      <p:sp>
        <p:nvSpPr>
          <p:cNvPr id="20" name="TextBox 20"/>
          <p:cNvSpPr txBox="1"/>
          <p:nvPr/>
        </p:nvSpPr>
        <p:spPr>
          <a:xfrm>
            <a:off x="15011400" y="3422729"/>
            <a:ext cx="4528344" cy="371162"/>
          </a:xfrm>
          <a:prstGeom prst="rect">
            <a:avLst/>
          </a:prstGeom>
        </p:spPr>
        <p:txBody>
          <a:bodyPr lIns="0" tIns="0" rIns="0" bIns="0" rtlCol="0" anchor="t">
            <a:spAutoFit/>
          </a:bodyPr>
          <a:lstStyle/>
          <a:p>
            <a:pPr algn="l">
              <a:lnSpc>
                <a:spcPts val="2799"/>
              </a:lnSpc>
            </a:pPr>
            <a:r>
              <a:rPr lang="en-US" sz="2400" b="1">
                <a:solidFill>
                  <a:srgbClr val="7BA5CD"/>
                </a:solidFill>
                <a:latin typeface="Poppins Bold"/>
                <a:ea typeface="Poppins Bold"/>
                <a:cs typeface="Poppins Bold"/>
                <a:sym typeface="Poppins Bold"/>
              </a:rPr>
              <a:t>SAM’s Guess</a:t>
            </a:r>
          </a:p>
        </p:txBody>
      </p:sp>
      <p:sp>
        <p:nvSpPr>
          <p:cNvPr id="21" name="TextBox 21"/>
          <p:cNvSpPr txBox="1"/>
          <p:nvPr/>
        </p:nvSpPr>
        <p:spPr>
          <a:xfrm>
            <a:off x="15011400" y="4029211"/>
            <a:ext cx="4528344" cy="371162"/>
          </a:xfrm>
          <a:prstGeom prst="rect">
            <a:avLst/>
          </a:prstGeom>
        </p:spPr>
        <p:txBody>
          <a:bodyPr lIns="0" tIns="0" rIns="0" bIns="0" rtlCol="0" anchor="t">
            <a:spAutoFit/>
          </a:bodyPr>
          <a:lstStyle/>
          <a:p>
            <a:pPr algn="l">
              <a:lnSpc>
                <a:spcPts val="2799"/>
              </a:lnSpc>
            </a:pPr>
            <a:r>
              <a:rPr lang="en-US" sz="2400" b="1">
                <a:solidFill>
                  <a:srgbClr val="7BA5CD"/>
                </a:solidFill>
                <a:latin typeface="Poppins Bold"/>
                <a:ea typeface="Poppins Bold"/>
                <a:cs typeface="Poppins Bold"/>
                <a:sym typeface="Poppins Bold"/>
              </a:rPr>
              <a:t>Expert Annotation</a:t>
            </a:r>
          </a:p>
        </p:txBody>
      </p:sp>
      <p:pic>
        <p:nvPicPr>
          <p:cNvPr id="24" name="Picture 23" descr="A blue and green shapes&#10;&#10;AI-generated content may be incorrect.">
            <a:extLst>
              <a:ext uri="{FF2B5EF4-FFF2-40B4-BE49-F238E27FC236}">
                <a16:creationId xmlns:a16="http://schemas.microsoft.com/office/drawing/2014/main" id="{2B258631-62E6-CFC3-CCCD-8DC421BF3C76}"/>
              </a:ext>
            </a:extLst>
          </p:cNvPr>
          <p:cNvPicPr>
            <a:picLocks noChangeAspect="1"/>
          </p:cNvPicPr>
          <p:nvPr/>
        </p:nvPicPr>
        <p:blipFill>
          <a:blip r:embed="rId8">
            <a:extLst>
              <a:ext uri="{28A0092B-C50C-407E-A947-70E740481C1C}">
                <a14:useLocalDpi xmlns:a14="http://schemas.microsoft.com/office/drawing/2010/main" val="0"/>
              </a:ext>
            </a:extLst>
          </a:blip>
          <a:srcRect l="10977" t="2947"/>
          <a:stretch>
            <a:fillRect/>
          </a:stretch>
        </p:blipFill>
        <p:spPr>
          <a:xfrm>
            <a:off x="9804180" y="5143500"/>
            <a:ext cx="8483819" cy="51664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9" name="TextBox 9"/>
          <p:cNvSpPr txBox="1"/>
          <p:nvPr/>
        </p:nvSpPr>
        <p:spPr>
          <a:xfrm>
            <a:off x="2821652" y="209551"/>
            <a:ext cx="12644697" cy="1276347"/>
          </a:xfrm>
          <a:prstGeom prst="rect">
            <a:avLst/>
          </a:prstGeom>
        </p:spPr>
        <p:txBody>
          <a:bodyPr lIns="0" tIns="0" rIns="0" bIns="0" rtlCol="0" anchor="t">
            <a:spAutoFit/>
          </a:bodyPr>
          <a:lstStyle/>
          <a:p>
            <a:pPr algn="ctr">
              <a:lnSpc>
                <a:spcPts val="8400"/>
              </a:lnSpc>
            </a:pPr>
            <a:r>
              <a:rPr lang="en-US" sz="6000" b="1">
                <a:solidFill>
                  <a:srgbClr val="3C7FC0"/>
                </a:solidFill>
                <a:latin typeface="Poppins Bold"/>
                <a:ea typeface="Poppins Bold"/>
                <a:cs typeface="Poppins Bold"/>
                <a:sym typeface="Poppins Bold"/>
              </a:rPr>
              <a:t>Current Limitations &amp; Diagnosis</a:t>
            </a:r>
          </a:p>
        </p:txBody>
      </p:sp>
      <p:sp>
        <p:nvSpPr>
          <p:cNvPr id="10" name="TextBox 10"/>
          <p:cNvSpPr txBox="1"/>
          <p:nvPr/>
        </p:nvSpPr>
        <p:spPr>
          <a:xfrm>
            <a:off x="2351159" y="8757734"/>
            <a:ext cx="13554392" cy="1632146"/>
          </a:xfrm>
          <a:prstGeom prst="rect">
            <a:avLst/>
          </a:prstGeom>
        </p:spPr>
        <p:txBody>
          <a:bodyPr lIns="0" tIns="0" rIns="0" bIns="0" rtlCol="0" anchor="t">
            <a:spAutoFit/>
          </a:bodyPr>
          <a:lstStyle/>
          <a:p>
            <a:pPr algn="ctr">
              <a:lnSpc>
                <a:spcPts val="4501"/>
              </a:lnSpc>
            </a:pPr>
            <a:r>
              <a:rPr lang="en-US" sz="3200" b="1" dirty="0">
                <a:solidFill>
                  <a:srgbClr val="7BA5CD"/>
                </a:solidFill>
                <a:latin typeface="Poppins Bold"/>
                <a:ea typeface="Poppins Bold"/>
                <a:cs typeface="Poppins Bold"/>
                <a:sym typeface="Poppins Bold"/>
              </a:rPr>
              <a:t>These limitations are not roadblocks; they are a clear and actionable guide for what to do next.</a:t>
            </a:r>
          </a:p>
          <a:p>
            <a:pPr algn="ctr">
              <a:lnSpc>
                <a:spcPts val="3078"/>
              </a:lnSpc>
            </a:pPr>
            <a:endParaRPr lang="en-US" sz="3200" b="1" dirty="0">
              <a:solidFill>
                <a:srgbClr val="7BA5CD"/>
              </a:solidFill>
              <a:latin typeface="Poppins Bold"/>
              <a:ea typeface="Poppins Bold"/>
              <a:cs typeface="Poppins Bold"/>
              <a:sym typeface="Poppins Bold"/>
            </a:endParaRPr>
          </a:p>
        </p:txBody>
      </p:sp>
      <p:grpSp>
        <p:nvGrpSpPr>
          <p:cNvPr id="20" name="Group 19">
            <a:extLst>
              <a:ext uri="{FF2B5EF4-FFF2-40B4-BE49-F238E27FC236}">
                <a16:creationId xmlns:a16="http://schemas.microsoft.com/office/drawing/2014/main" id="{DF562BC5-531E-9BBB-027A-4EA286CE4F89}"/>
              </a:ext>
            </a:extLst>
          </p:cNvPr>
          <p:cNvGrpSpPr/>
          <p:nvPr/>
        </p:nvGrpSpPr>
        <p:grpSpPr>
          <a:xfrm>
            <a:off x="10169532" y="1958265"/>
            <a:ext cx="6570183" cy="6565732"/>
            <a:chOff x="10169532" y="1958265"/>
            <a:chExt cx="6570183" cy="6565732"/>
          </a:xfrm>
        </p:grpSpPr>
        <p:sp>
          <p:nvSpPr>
            <p:cNvPr id="3" name="Freeform 3"/>
            <p:cNvSpPr/>
            <p:nvPr/>
          </p:nvSpPr>
          <p:spPr>
            <a:xfrm>
              <a:off x="11802879" y="1958265"/>
              <a:ext cx="3303488" cy="1099351"/>
            </a:xfrm>
            <a:custGeom>
              <a:avLst/>
              <a:gdLst/>
              <a:ahLst/>
              <a:cxnLst/>
              <a:rect l="l" t="t" r="r" b="b"/>
              <a:pathLst>
                <a:path w="3303488" h="1099351">
                  <a:moveTo>
                    <a:pt x="0" y="0"/>
                  </a:moveTo>
                  <a:lnTo>
                    <a:pt x="3303488" y="0"/>
                  </a:lnTo>
                  <a:lnTo>
                    <a:pt x="3303488" y="1099351"/>
                  </a:lnTo>
                  <a:lnTo>
                    <a:pt x="0" y="1099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534960" y="3552916"/>
              <a:ext cx="3839327" cy="2903491"/>
              <a:chOff x="0" y="0"/>
              <a:chExt cx="5119103" cy="3871321"/>
            </a:xfrm>
          </p:grpSpPr>
          <p:sp>
            <p:nvSpPr>
              <p:cNvPr id="5" name="Freeform 5"/>
              <p:cNvSpPr/>
              <p:nvPr/>
            </p:nvSpPr>
            <p:spPr>
              <a:xfrm>
                <a:off x="0" y="0"/>
                <a:ext cx="5119116" cy="3871341"/>
              </a:xfrm>
              <a:custGeom>
                <a:avLst/>
                <a:gdLst/>
                <a:ahLst/>
                <a:cxnLst/>
                <a:rect l="l" t="t" r="r" b="b"/>
                <a:pathLst>
                  <a:path w="5119116" h="3871341">
                    <a:moveTo>
                      <a:pt x="0" y="0"/>
                    </a:moveTo>
                    <a:lnTo>
                      <a:pt x="5119116" y="0"/>
                    </a:lnTo>
                    <a:lnTo>
                      <a:pt x="5119116" y="3871341"/>
                    </a:lnTo>
                    <a:lnTo>
                      <a:pt x="0" y="3871341"/>
                    </a:lnTo>
                    <a:lnTo>
                      <a:pt x="0" y="0"/>
                    </a:lnTo>
                    <a:close/>
                  </a:path>
                </a:pathLst>
              </a:custGeom>
              <a:blipFill>
                <a:blip r:embed="rId5"/>
                <a:stretch>
                  <a:fillRect t="-5" b="-5"/>
                </a:stretch>
              </a:blipFill>
            </p:spPr>
            <p:txBody>
              <a:bodyPr/>
              <a:lstStyle/>
              <a:p>
                <a:endParaRPr lang="en-US"/>
              </a:p>
            </p:txBody>
          </p:sp>
        </p:grpSp>
        <p:sp>
          <p:nvSpPr>
            <p:cNvPr id="11" name="TextBox 11"/>
            <p:cNvSpPr txBox="1"/>
            <p:nvPr/>
          </p:nvSpPr>
          <p:spPr>
            <a:xfrm>
              <a:off x="12167047" y="2045343"/>
              <a:ext cx="2575152" cy="825182"/>
            </a:xfrm>
            <a:prstGeom prst="rect">
              <a:avLst/>
            </a:prstGeom>
          </p:spPr>
          <p:txBody>
            <a:bodyPr lIns="0" tIns="0" rIns="0" bIns="0" rtlCol="0" anchor="t">
              <a:spAutoFit/>
            </a:bodyPr>
            <a:lstStyle/>
            <a:p>
              <a:pPr algn="ctr">
                <a:lnSpc>
                  <a:spcPts val="3079"/>
                </a:lnSpc>
              </a:pPr>
              <a:r>
                <a:rPr lang="en-US" sz="2200" b="1">
                  <a:solidFill>
                    <a:srgbClr val="FCFCFC"/>
                  </a:solidFill>
                  <a:latin typeface="Poppins Bold"/>
                  <a:ea typeface="Poppins Bold"/>
                  <a:cs typeface="Poppins Bold"/>
                  <a:sym typeface="Poppins Bold"/>
                </a:rPr>
                <a:t>Small Dataset Size</a:t>
              </a:r>
            </a:p>
          </p:txBody>
        </p:sp>
        <p:sp>
          <p:nvSpPr>
            <p:cNvPr id="12" name="TextBox 12"/>
            <p:cNvSpPr txBox="1"/>
            <p:nvPr/>
          </p:nvSpPr>
          <p:spPr>
            <a:xfrm>
              <a:off x="10169532" y="6903478"/>
              <a:ext cx="6570183" cy="1620519"/>
            </a:xfrm>
            <a:prstGeom prst="rect">
              <a:avLst/>
            </a:prstGeom>
          </p:spPr>
          <p:txBody>
            <a:bodyPr lIns="0" tIns="0" rIns="0" bIns="0" rtlCol="0" anchor="t">
              <a:spAutoFit/>
            </a:bodyPr>
            <a:lstStyle/>
            <a:p>
              <a:pPr algn="ctr">
                <a:lnSpc>
                  <a:spcPts val="3079"/>
                </a:lnSpc>
              </a:pPr>
              <a:r>
                <a:rPr lang="en-US" sz="2200" b="1">
                  <a:solidFill>
                    <a:srgbClr val="3C7FC0"/>
                  </a:solidFill>
                  <a:latin typeface="Poppins Bold"/>
                  <a:ea typeface="Poppins Bold"/>
                  <a:cs typeface="Poppins Bold"/>
                  <a:sym typeface="Poppins Bold"/>
                </a:rPr>
                <a:t>While 30 slides generate hundreds of thousands of training patches, they don't capture the full range of biological variability needed for a production-ready model.</a:t>
              </a:r>
            </a:p>
          </p:txBody>
        </p:sp>
        <p:sp>
          <p:nvSpPr>
            <p:cNvPr id="13" name="TextBox 13"/>
            <p:cNvSpPr txBox="1"/>
            <p:nvPr/>
          </p:nvSpPr>
          <p:spPr>
            <a:xfrm>
              <a:off x="12637391" y="3861843"/>
              <a:ext cx="1634463" cy="2013585"/>
            </a:xfrm>
            <a:prstGeom prst="rect">
              <a:avLst/>
            </a:prstGeom>
          </p:spPr>
          <p:txBody>
            <a:bodyPr lIns="0" tIns="0" rIns="0" bIns="0" rtlCol="0" anchor="t">
              <a:spAutoFit/>
            </a:bodyPr>
            <a:lstStyle/>
            <a:p>
              <a:pPr algn="ctr">
                <a:lnSpc>
                  <a:spcPts val="13439"/>
                </a:lnSpc>
              </a:pPr>
              <a:r>
                <a:rPr lang="en-US" sz="9600" b="1" dirty="0">
                  <a:solidFill>
                    <a:srgbClr val="FCFCFC"/>
                  </a:solidFill>
                  <a:latin typeface="Poppins Bold"/>
                  <a:ea typeface="Poppins Bold"/>
                  <a:cs typeface="Poppins Bold"/>
                  <a:sym typeface="Poppins Bold"/>
                </a:rPr>
                <a:t>30</a:t>
              </a:r>
            </a:p>
          </p:txBody>
        </p:sp>
        <p:sp>
          <p:nvSpPr>
            <p:cNvPr id="14" name="TextBox 14"/>
            <p:cNvSpPr txBox="1"/>
            <p:nvPr/>
          </p:nvSpPr>
          <p:spPr>
            <a:xfrm>
              <a:off x="11506200" y="5762625"/>
              <a:ext cx="3927188" cy="434975"/>
            </a:xfrm>
            <a:prstGeom prst="rect">
              <a:avLst/>
            </a:prstGeom>
          </p:spPr>
          <p:txBody>
            <a:bodyPr lIns="0" tIns="0" rIns="0" bIns="0" rtlCol="0" anchor="t">
              <a:spAutoFit/>
            </a:bodyPr>
            <a:lstStyle/>
            <a:p>
              <a:pPr algn="ctr">
                <a:lnSpc>
                  <a:spcPts val="2800"/>
                </a:lnSpc>
              </a:pPr>
              <a:r>
                <a:rPr lang="en-US" sz="2000" b="1">
                  <a:solidFill>
                    <a:srgbClr val="FCFCFC"/>
                  </a:solidFill>
                  <a:latin typeface="Poppins Bold"/>
                  <a:ea typeface="Poppins Bold"/>
                  <a:cs typeface="Poppins Bold"/>
                  <a:sym typeface="Poppins Bold"/>
                </a:rPr>
                <a:t>(32,000+ Patches/slide)*</a:t>
              </a:r>
            </a:p>
          </p:txBody>
        </p:sp>
        <p:sp>
          <p:nvSpPr>
            <p:cNvPr id="15" name="TextBox 15"/>
            <p:cNvSpPr txBox="1"/>
            <p:nvPr/>
          </p:nvSpPr>
          <p:spPr>
            <a:xfrm>
              <a:off x="11430000" y="5305425"/>
              <a:ext cx="3927188" cy="412924"/>
            </a:xfrm>
            <a:prstGeom prst="rect">
              <a:avLst/>
            </a:prstGeom>
          </p:spPr>
          <p:txBody>
            <a:bodyPr lIns="0" tIns="0" rIns="0" bIns="0" rtlCol="0" anchor="t">
              <a:spAutoFit/>
            </a:bodyPr>
            <a:lstStyle/>
            <a:p>
              <a:pPr algn="ctr">
                <a:lnSpc>
                  <a:spcPts val="2800"/>
                </a:lnSpc>
              </a:pPr>
              <a:r>
                <a:rPr lang="en-US" sz="2000" b="1">
                  <a:solidFill>
                    <a:srgbClr val="FCFCFC"/>
                  </a:solidFill>
                  <a:latin typeface="Poppins Bold"/>
                  <a:ea typeface="Poppins Bold"/>
                  <a:cs typeface="Poppins Bold"/>
                  <a:sym typeface="Poppins Bold"/>
                </a:rPr>
                <a:t>Slides</a:t>
              </a:r>
            </a:p>
          </p:txBody>
        </p:sp>
      </p:grpSp>
      <p:grpSp>
        <p:nvGrpSpPr>
          <p:cNvPr id="19" name="Group 18">
            <a:extLst>
              <a:ext uri="{FF2B5EF4-FFF2-40B4-BE49-F238E27FC236}">
                <a16:creationId xmlns:a16="http://schemas.microsoft.com/office/drawing/2014/main" id="{BE78941D-BB33-D1F0-7F4A-A3D31CBEE335}"/>
              </a:ext>
            </a:extLst>
          </p:cNvPr>
          <p:cNvGrpSpPr/>
          <p:nvPr/>
        </p:nvGrpSpPr>
        <p:grpSpPr>
          <a:xfrm>
            <a:off x="2733092" y="1958265"/>
            <a:ext cx="4411154" cy="6370469"/>
            <a:chOff x="2733092" y="1958265"/>
            <a:chExt cx="4411154" cy="6370469"/>
          </a:xfrm>
        </p:grpSpPr>
        <p:sp>
          <p:nvSpPr>
            <p:cNvPr id="2" name="Freeform 2"/>
            <p:cNvSpPr/>
            <p:nvPr/>
          </p:nvSpPr>
          <p:spPr>
            <a:xfrm>
              <a:off x="3286925" y="1958265"/>
              <a:ext cx="3303488" cy="1099351"/>
            </a:xfrm>
            <a:custGeom>
              <a:avLst/>
              <a:gdLst/>
              <a:ahLst/>
              <a:cxnLst/>
              <a:rect l="l" t="t" r="r" b="b"/>
              <a:pathLst>
                <a:path w="3303488" h="1099351">
                  <a:moveTo>
                    <a:pt x="0" y="0"/>
                  </a:moveTo>
                  <a:lnTo>
                    <a:pt x="3303488" y="0"/>
                  </a:lnTo>
                  <a:lnTo>
                    <a:pt x="3303488" y="1099351"/>
                  </a:lnTo>
                  <a:lnTo>
                    <a:pt x="0" y="1099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397426" y="2045343"/>
              <a:ext cx="3081648" cy="825182"/>
            </a:xfrm>
            <a:prstGeom prst="rect">
              <a:avLst/>
            </a:prstGeom>
          </p:spPr>
          <p:txBody>
            <a:bodyPr lIns="0" tIns="0" rIns="0" bIns="0" rtlCol="0" anchor="t">
              <a:spAutoFit/>
            </a:bodyPr>
            <a:lstStyle/>
            <a:p>
              <a:pPr algn="ctr">
                <a:lnSpc>
                  <a:spcPts val="3079"/>
                </a:lnSpc>
              </a:pPr>
              <a:r>
                <a:rPr lang="en-US" sz="2200" b="1">
                  <a:solidFill>
                    <a:srgbClr val="FCFCFC"/>
                  </a:solidFill>
                  <a:latin typeface="Poppins Bold"/>
                  <a:ea typeface="Poppins Bold"/>
                  <a:cs typeface="Poppins Bold"/>
                  <a:sym typeface="Poppins Bold"/>
                </a:rPr>
                <a:t>Brittle Prompt Generation</a:t>
              </a:r>
            </a:p>
          </p:txBody>
        </p:sp>
        <p:sp>
          <p:nvSpPr>
            <p:cNvPr id="8" name="TextBox 8"/>
            <p:cNvSpPr txBox="1"/>
            <p:nvPr/>
          </p:nvSpPr>
          <p:spPr>
            <a:xfrm>
              <a:off x="2733092" y="7098740"/>
              <a:ext cx="4411154" cy="1229994"/>
            </a:xfrm>
            <a:prstGeom prst="rect">
              <a:avLst/>
            </a:prstGeom>
          </p:spPr>
          <p:txBody>
            <a:bodyPr lIns="0" tIns="0" rIns="0" bIns="0" rtlCol="0" anchor="t">
              <a:spAutoFit/>
            </a:bodyPr>
            <a:lstStyle/>
            <a:p>
              <a:pPr algn="ctr">
                <a:lnSpc>
                  <a:spcPts val="3079"/>
                </a:lnSpc>
              </a:pPr>
              <a:r>
                <a:rPr lang="en-US" sz="2200" b="1" dirty="0">
                  <a:solidFill>
                    <a:srgbClr val="3C7FC0"/>
                  </a:solidFill>
                  <a:latin typeface="Poppins Bold"/>
                  <a:ea typeface="Poppins Bold"/>
                  <a:cs typeface="Poppins Bold"/>
                  <a:sym typeface="Poppins Bold"/>
                </a:rPr>
                <a:t>The current CV-based prompter is the weakest link and can fail on complex slides.</a:t>
              </a:r>
            </a:p>
          </p:txBody>
        </p:sp>
        <p:pic>
          <p:nvPicPr>
            <p:cNvPr id="17" name="Picture 16">
              <a:extLst>
                <a:ext uri="{FF2B5EF4-FFF2-40B4-BE49-F238E27FC236}">
                  <a16:creationId xmlns:a16="http://schemas.microsoft.com/office/drawing/2014/main" id="{A3F1BA5B-A771-C489-3A0E-168BFA952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5675" y="3247356"/>
              <a:ext cx="3662326" cy="3662326"/>
            </a:xfrm>
            <a:prstGeom prst="rect">
              <a:avLst/>
            </a:prstGeom>
          </p:spPr>
        </p:pic>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ppt_x"/>
                                          </p:val>
                                        </p:tav>
                                        <p:tav tm="100000">
                                          <p:val>
                                            <p:strVal val="#ppt_x"/>
                                          </p:val>
                                        </p:tav>
                                      </p:tavLst>
                                    </p:anim>
                                    <p:anim calcmode="lin" valueType="num">
                                      <p:cBhvr additive="base">
                                        <p:cTn id="8"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250" fill="hold"/>
                                        <p:tgtEl>
                                          <p:spTgt spid="20"/>
                                        </p:tgtEl>
                                        <p:attrNameLst>
                                          <p:attrName>ppt_x</p:attrName>
                                        </p:attrNameLst>
                                      </p:cBhvr>
                                      <p:tavLst>
                                        <p:tav tm="0">
                                          <p:val>
                                            <p:strVal val="#ppt_x"/>
                                          </p:val>
                                        </p:tav>
                                        <p:tav tm="100000">
                                          <p:val>
                                            <p:strVal val="#ppt_x"/>
                                          </p:val>
                                        </p:tav>
                                      </p:tavLst>
                                    </p:anim>
                                    <p:anim calcmode="lin" valueType="num">
                                      <p:cBhvr additive="base">
                                        <p:cTn id="14"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ppt_x"/>
                                          </p:val>
                                        </p:tav>
                                        <p:tav tm="100000">
                                          <p:val>
                                            <p:strVal val="#ppt_x"/>
                                          </p:val>
                                        </p:tav>
                                      </p:tavLst>
                                    </p:anim>
                                    <p:anim calcmode="lin" valueType="num">
                                      <p:cBhvr additive="base">
                                        <p:cTn id="20"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F5F6E0F-59A9-C9E7-74FD-7B0C80699F8F}"/>
              </a:ext>
            </a:extLst>
          </p:cNvPr>
          <p:cNvGrpSpPr/>
          <p:nvPr/>
        </p:nvGrpSpPr>
        <p:grpSpPr>
          <a:xfrm>
            <a:off x="10458450" y="2897272"/>
            <a:ext cx="5163865" cy="5656178"/>
            <a:chOff x="10458450" y="2897272"/>
            <a:chExt cx="5163865" cy="5656178"/>
          </a:xfrm>
        </p:grpSpPr>
        <p:sp>
          <p:nvSpPr>
            <p:cNvPr id="2" name="Freeform 2"/>
            <p:cNvSpPr/>
            <p:nvPr/>
          </p:nvSpPr>
          <p:spPr>
            <a:xfrm>
              <a:off x="11388639" y="2897272"/>
              <a:ext cx="3303487" cy="676137"/>
            </a:xfrm>
            <a:custGeom>
              <a:avLst/>
              <a:gdLst/>
              <a:ahLst/>
              <a:cxnLst/>
              <a:rect l="l" t="t" r="r" b="b"/>
              <a:pathLst>
                <a:path w="3303487" h="676137">
                  <a:moveTo>
                    <a:pt x="0" y="0"/>
                  </a:moveTo>
                  <a:lnTo>
                    <a:pt x="3303487" y="0"/>
                  </a:lnTo>
                  <a:lnTo>
                    <a:pt x="3303487" y="676137"/>
                  </a:lnTo>
                  <a:lnTo>
                    <a:pt x="0" y="6761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1907209" y="2968006"/>
              <a:ext cx="2266347" cy="434657"/>
            </a:xfrm>
            <a:prstGeom prst="rect">
              <a:avLst/>
            </a:prstGeom>
          </p:spPr>
          <p:txBody>
            <a:bodyPr lIns="0" tIns="0" rIns="0" bIns="0" rtlCol="0" anchor="t">
              <a:spAutoFit/>
            </a:bodyPr>
            <a:lstStyle/>
            <a:p>
              <a:pPr algn="ctr">
                <a:lnSpc>
                  <a:spcPts val="3079"/>
                </a:lnSpc>
              </a:pPr>
              <a:r>
                <a:rPr lang="en-US" sz="2200" b="1">
                  <a:solidFill>
                    <a:srgbClr val="FCFCFC"/>
                  </a:solidFill>
                  <a:latin typeface="Poppins Bold"/>
                  <a:ea typeface="Poppins Bold"/>
                  <a:cs typeface="Poppins Bold"/>
                  <a:sym typeface="Poppins Bold"/>
                </a:rPr>
                <a:t>Long-Term</a:t>
              </a:r>
            </a:p>
          </p:txBody>
        </p:sp>
        <p:sp>
          <p:nvSpPr>
            <p:cNvPr id="4" name="TextBox 4"/>
            <p:cNvSpPr txBox="1"/>
            <p:nvPr/>
          </p:nvSpPr>
          <p:spPr>
            <a:xfrm>
              <a:off x="10506164" y="3934672"/>
              <a:ext cx="5068436" cy="1372235"/>
            </a:xfrm>
            <a:prstGeom prst="rect">
              <a:avLst/>
            </a:prstGeom>
          </p:spPr>
          <p:txBody>
            <a:bodyPr lIns="0" tIns="0" rIns="0" bIns="0" rtlCol="0" anchor="t">
              <a:spAutoFit/>
            </a:bodyPr>
            <a:lstStyle/>
            <a:p>
              <a:pPr algn="ctr">
                <a:lnSpc>
                  <a:spcPts val="3638"/>
                </a:lnSpc>
              </a:pPr>
              <a:r>
                <a:rPr lang="en-US" sz="2598" b="1">
                  <a:solidFill>
                    <a:srgbClr val="3C7FC0"/>
                  </a:solidFill>
                  <a:latin typeface="Poppins Bold"/>
                  <a:ea typeface="Poppins Bold"/>
                  <a:cs typeface="Poppins Bold"/>
                  <a:sym typeface="Poppins Bold"/>
                </a:rPr>
                <a:t>Phase 2:</a:t>
              </a:r>
            </a:p>
            <a:p>
              <a:pPr algn="ctr">
                <a:lnSpc>
                  <a:spcPts val="3639"/>
                </a:lnSpc>
              </a:pPr>
              <a:r>
                <a:rPr lang="en-US" sz="2599" b="1">
                  <a:solidFill>
                    <a:srgbClr val="3C7FC0"/>
                  </a:solidFill>
                  <a:latin typeface="Poppins Bold"/>
                  <a:ea typeface="Poppins Bold"/>
                  <a:cs typeface="Poppins Bold"/>
                  <a:sym typeface="Poppins Bold"/>
                </a:rPr>
                <a:t>Developing the Field-Ready Assistant Tool</a:t>
              </a:r>
            </a:p>
          </p:txBody>
        </p:sp>
        <p:sp>
          <p:nvSpPr>
            <p:cNvPr id="5" name="TextBox 5"/>
            <p:cNvSpPr txBox="1"/>
            <p:nvPr/>
          </p:nvSpPr>
          <p:spPr>
            <a:xfrm>
              <a:off x="10458450" y="5668169"/>
              <a:ext cx="5163865" cy="2885281"/>
            </a:xfrm>
            <a:prstGeom prst="rect">
              <a:avLst/>
            </a:prstGeom>
          </p:spPr>
          <p:txBody>
            <a:bodyPr lIns="0" tIns="0" rIns="0" bIns="0" rtlCol="0" anchor="t">
              <a:spAutoFit/>
            </a:bodyPr>
            <a:lstStyle/>
            <a:p>
              <a:pPr algn="ctr">
                <a:lnSpc>
                  <a:spcPts val="2800"/>
                </a:lnSpc>
              </a:pPr>
              <a:r>
                <a:rPr lang="en-US" sz="2000" b="1" dirty="0">
                  <a:solidFill>
                    <a:srgbClr val="3C7FC0"/>
                  </a:solidFill>
                  <a:latin typeface="Poppins Bold"/>
                  <a:ea typeface="Poppins Bold"/>
                  <a:cs typeface="Poppins Bold"/>
                  <a:sym typeface="Poppins Bold"/>
                </a:rPr>
                <a:t>Objective: </a:t>
              </a:r>
              <a:r>
                <a:rPr lang="en-US" sz="2000" dirty="0">
                  <a:solidFill>
                    <a:srgbClr val="3C7FC0"/>
                  </a:solidFill>
                  <a:latin typeface="Poppins"/>
                  <a:ea typeface="Poppins"/>
                  <a:cs typeface="Poppins"/>
                  <a:sym typeface="Poppins"/>
                </a:rPr>
                <a:t>Fulfill the project's primary mission of accelerating MSX diagnosis.</a:t>
              </a:r>
            </a:p>
            <a:p>
              <a:pPr algn="ctr">
                <a:lnSpc>
                  <a:spcPts val="2800"/>
                </a:lnSpc>
              </a:pPr>
              <a:endParaRPr lang="en-US" sz="2000" dirty="0">
                <a:solidFill>
                  <a:srgbClr val="3C7FC0"/>
                </a:solidFill>
                <a:latin typeface="Poppins"/>
                <a:ea typeface="Poppins"/>
                <a:cs typeface="Poppins"/>
                <a:sym typeface="Poppins"/>
              </a:endParaRPr>
            </a:p>
            <a:p>
              <a:pPr algn="ctr">
                <a:lnSpc>
                  <a:spcPts val="2800"/>
                </a:lnSpc>
              </a:pPr>
              <a:endParaRPr lang="en-US" sz="2000" dirty="0">
                <a:solidFill>
                  <a:srgbClr val="3C7FC0"/>
                </a:solidFill>
                <a:latin typeface="Poppins"/>
                <a:ea typeface="Poppins"/>
                <a:cs typeface="Poppins"/>
                <a:sym typeface="Poppins"/>
              </a:endParaRPr>
            </a:p>
            <a:p>
              <a:pPr algn="ctr">
                <a:lnSpc>
                  <a:spcPts val="2800"/>
                </a:lnSpc>
              </a:pPr>
              <a:r>
                <a:rPr lang="en-US" sz="2000" b="1" dirty="0">
                  <a:solidFill>
                    <a:srgbClr val="3C7FC0"/>
                  </a:solidFill>
                  <a:latin typeface="Poppins Bold"/>
                  <a:ea typeface="Poppins Bold"/>
                  <a:cs typeface="Poppins Bold"/>
                  <a:sym typeface="Poppins Bold"/>
                </a:rPr>
                <a:t>Action:</a:t>
              </a:r>
              <a:r>
                <a:rPr lang="en-US" sz="2000" dirty="0">
                  <a:solidFill>
                    <a:srgbClr val="3C7FC0"/>
                  </a:solidFill>
                  <a:latin typeface="Poppins"/>
                  <a:ea typeface="Poppins"/>
                  <a:cs typeface="Poppins"/>
                  <a:sym typeface="Poppins"/>
                </a:rPr>
                <a:t> With the segmentation problem solved and a large dataset in place, proceed with training a high-performance YOLO-based MSX detector.</a:t>
              </a:r>
            </a:p>
          </p:txBody>
        </p:sp>
      </p:grpSp>
      <p:grpSp>
        <p:nvGrpSpPr>
          <p:cNvPr id="11" name="Group 10">
            <a:extLst>
              <a:ext uri="{FF2B5EF4-FFF2-40B4-BE49-F238E27FC236}">
                <a16:creationId xmlns:a16="http://schemas.microsoft.com/office/drawing/2014/main" id="{C0696A4D-AB45-8A5B-EA54-854FD6E65C4D}"/>
              </a:ext>
            </a:extLst>
          </p:cNvPr>
          <p:cNvGrpSpPr/>
          <p:nvPr/>
        </p:nvGrpSpPr>
        <p:grpSpPr>
          <a:xfrm>
            <a:off x="2662918" y="2897272"/>
            <a:ext cx="5163865" cy="5656178"/>
            <a:chOff x="2662918" y="2897272"/>
            <a:chExt cx="5163865" cy="5656178"/>
          </a:xfrm>
        </p:grpSpPr>
        <p:sp>
          <p:nvSpPr>
            <p:cNvPr id="6" name="Freeform 6"/>
            <p:cNvSpPr/>
            <p:nvPr/>
          </p:nvSpPr>
          <p:spPr>
            <a:xfrm>
              <a:off x="3593107" y="2897272"/>
              <a:ext cx="3303487" cy="676137"/>
            </a:xfrm>
            <a:custGeom>
              <a:avLst/>
              <a:gdLst/>
              <a:ahLst/>
              <a:cxnLst/>
              <a:rect l="l" t="t" r="r" b="b"/>
              <a:pathLst>
                <a:path w="3303487" h="676137">
                  <a:moveTo>
                    <a:pt x="0" y="0"/>
                  </a:moveTo>
                  <a:lnTo>
                    <a:pt x="3303487" y="0"/>
                  </a:lnTo>
                  <a:lnTo>
                    <a:pt x="3303487" y="676137"/>
                  </a:lnTo>
                  <a:lnTo>
                    <a:pt x="0" y="6761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4111677" y="2968006"/>
              <a:ext cx="2266347" cy="434657"/>
            </a:xfrm>
            <a:prstGeom prst="rect">
              <a:avLst/>
            </a:prstGeom>
          </p:spPr>
          <p:txBody>
            <a:bodyPr lIns="0" tIns="0" rIns="0" bIns="0" rtlCol="0" anchor="t">
              <a:spAutoFit/>
            </a:bodyPr>
            <a:lstStyle/>
            <a:p>
              <a:pPr algn="ctr">
                <a:lnSpc>
                  <a:spcPts val="3079"/>
                </a:lnSpc>
              </a:pPr>
              <a:r>
                <a:rPr lang="en-US" sz="2200" b="1">
                  <a:solidFill>
                    <a:srgbClr val="FCFCFC"/>
                  </a:solidFill>
                  <a:latin typeface="Poppins Bold"/>
                  <a:ea typeface="Poppins Bold"/>
                  <a:cs typeface="Poppins Bold"/>
                  <a:sym typeface="Poppins Bold"/>
                </a:rPr>
                <a:t>Medium-Term</a:t>
              </a:r>
            </a:p>
          </p:txBody>
        </p:sp>
        <p:sp>
          <p:nvSpPr>
            <p:cNvPr id="8" name="TextBox 8"/>
            <p:cNvSpPr txBox="1"/>
            <p:nvPr/>
          </p:nvSpPr>
          <p:spPr>
            <a:xfrm>
              <a:off x="2696541" y="4078234"/>
              <a:ext cx="5096620" cy="915010"/>
            </a:xfrm>
            <a:prstGeom prst="rect">
              <a:avLst/>
            </a:prstGeom>
          </p:spPr>
          <p:txBody>
            <a:bodyPr lIns="0" tIns="0" rIns="0" bIns="0" rtlCol="0" anchor="t">
              <a:spAutoFit/>
            </a:bodyPr>
            <a:lstStyle/>
            <a:p>
              <a:pPr algn="ctr">
                <a:lnSpc>
                  <a:spcPts val="3639"/>
                </a:lnSpc>
              </a:pPr>
              <a:r>
                <a:rPr lang="en-US" sz="2599" b="1" dirty="0">
                  <a:solidFill>
                    <a:srgbClr val="3C7FC0"/>
                  </a:solidFill>
                  <a:latin typeface="Poppins Bold"/>
                  <a:ea typeface="Poppins Bold"/>
                  <a:cs typeface="Poppins Bold"/>
                  <a:sym typeface="Poppins Bold"/>
                </a:rPr>
                <a:t>Phase 1:</a:t>
              </a:r>
            </a:p>
            <a:p>
              <a:pPr algn="ctr">
                <a:lnSpc>
                  <a:spcPts val="3639"/>
                </a:lnSpc>
              </a:pPr>
              <a:r>
                <a:rPr lang="en-US" sz="2599" b="1" dirty="0">
                  <a:solidFill>
                    <a:srgbClr val="3C7FC0"/>
                  </a:solidFill>
                  <a:latin typeface="Poppins Bold"/>
                  <a:ea typeface="Poppins Bold"/>
                  <a:cs typeface="Poppins Bold"/>
                  <a:sym typeface="Poppins Bold"/>
                </a:rPr>
                <a:t>Building the Knowledge Base</a:t>
              </a:r>
            </a:p>
          </p:txBody>
        </p:sp>
        <p:sp>
          <p:nvSpPr>
            <p:cNvPr id="9" name="TextBox 9"/>
            <p:cNvSpPr txBox="1"/>
            <p:nvPr/>
          </p:nvSpPr>
          <p:spPr>
            <a:xfrm>
              <a:off x="2662918" y="5668169"/>
              <a:ext cx="5163865" cy="2885281"/>
            </a:xfrm>
            <a:prstGeom prst="rect">
              <a:avLst/>
            </a:prstGeom>
          </p:spPr>
          <p:txBody>
            <a:bodyPr lIns="0" tIns="0" rIns="0" bIns="0" rtlCol="0" anchor="t">
              <a:spAutoFit/>
            </a:bodyPr>
            <a:lstStyle/>
            <a:p>
              <a:pPr algn="ctr">
                <a:lnSpc>
                  <a:spcPts val="2800"/>
                </a:lnSpc>
              </a:pPr>
              <a:r>
                <a:rPr lang="en-US" sz="2000" b="1">
                  <a:solidFill>
                    <a:srgbClr val="3C7FC0"/>
                  </a:solidFill>
                  <a:latin typeface="Poppins Bold"/>
                  <a:ea typeface="Poppins Bold"/>
                  <a:cs typeface="Poppins Bold"/>
                  <a:sym typeface="Poppins Bold"/>
                </a:rPr>
                <a:t>Objective: </a:t>
              </a:r>
              <a:r>
                <a:rPr lang="en-US" sz="2000">
                  <a:solidFill>
                    <a:srgbClr val="3C7FC0"/>
                  </a:solidFill>
                  <a:latin typeface="Poppins"/>
                  <a:ea typeface="Poppins"/>
                  <a:cs typeface="Poppins"/>
                  <a:sym typeface="Poppins"/>
                </a:rPr>
                <a:t>Expand the dataset to capture the full range of biological and technical variability.</a:t>
              </a:r>
            </a:p>
            <a:p>
              <a:pPr algn="ctr">
                <a:lnSpc>
                  <a:spcPts val="2800"/>
                </a:lnSpc>
              </a:pPr>
              <a:endParaRPr lang="en-US" sz="2000">
                <a:solidFill>
                  <a:srgbClr val="3C7FC0"/>
                </a:solidFill>
                <a:latin typeface="Poppins"/>
                <a:ea typeface="Poppins"/>
                <a:cs typeface="Poppins"/>
                <a:sym typeface="Poppins"/>
              </a:endParaRPr>
            </a:p>
            <a:p>
              <a:pPr algn="ctr">
                <a:lnSpc>
                  <a:spcPts val="2800"/>
                </a:lnSpc>
              </a:pPr>
              <a:r>
                <a:rPr lang="en-US" sz="2000" b="1">
                  <a:solidFill>
                    <a:srgbClr val="3C7FC0"/>
                  </a:solidFill>
                  <a:latin typeface="Poppins Bold"/>
                  <a:ea typeface="Poppins Bold"/>
                  <a:cs typeface="Poppins Bold"/>
                  <a:sym typeface="Poppins Bold"/>
                </a:rPr>
                <a:t>Action: </a:t>
              </a:r>
              <a:r>
                <a:rPr lang="en-US" sz="2000">
                  <a:solidFill>
                    <a:srgbClr val="3C7FC0"/>
                  </a:solidFill>
                  <a:latin typeface="Poppins"/>
                  <a:ea typeface="Poppins"/>
                  <a:cs typeface="Poppins"/>
                  <a:sym typeface="Poppins"/>
                </a:rPr>
                <a:t>Utilize the complete HIL pipeline. Use our robust SAM segmenter to pre-annotate 50-100+ new slides for rapid expert validation.</a:t>
              </a:r>
            </a:p>
          </p:txBody>
        </p:sp>
      </p:grpSp>
      <p:sp>
        <p:nvSpPr>
          <p:cNvPr id="10" name="TextBox 10"/>
          <p:cNvSpPr txBox="1"/>
          <p:nvPr/>
        </p:nvSpPr>
        <p:spPr>
          <a:xfrm>
            <a:off x="2840952" y="355082"/>
            <a:ext cx="12606096" cy="1965960"/>
          </a:xfrm>
          <a:prstGeom prst="rect">
            <a:avLst/>
          </a:prstGeom>
        </p:spPr>
        <p:txBody>
          <a:bodyPr lIns="0" tIns="0" rIns="0" bIns="0" rtlCol="0" anchor="t">
            <a:spAutoFit/>
          </a:bodyPr>
          <a:lstStyle/>
          <a:p>
            <a:pPr algn="ctr">
              <a:lnSpc>
                <a:spcPts val="7560"/>
              </a:lnSpc>
            </a:pPr>
            <a:r>
              <a:rPr lang="en-US" sz="7200" b="1">
                <a:solidFill>
                  <a:srgbClr val="3C7FC0"/>
                </a:solidFill>
                <a:latin typeface="Poppins Bold"/>
                <a:ea typeface="Poppins Bold"/>
                <a:cs typeface="Poppins Bold"/>
                <a:sym typeface="Poppins Bold"/>
              </a:rPr>
              <a:t>The Path Forward: A Phased Plan</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250" fill="hold"/>
                                        <p:tgtEl>
                                          <p:spTgt spid="12"/>
                                        </p:tgtEl>
                                        <p:attrNameLst>
                                          <p:attrName>ppt_x</p:attrName>
                                        </p:attrNameLst>
                                      </p:cBhvr>
                                      <p:tavLst>
                                        <p:tav tm="0">
                                          <p:val>
                                            <p:strVal val="#ppt_x"/>
                                          </p:val>
                                        </p:tav>
                                        <p:tav tm="100000">
                                          <p:val>
                                            <p:strVal val="#ppt_x"/>
                                          </p:val>
                                        </p:tav>
                                      </p:tavLst>
                                    </p:anim>
                                    <p:anim calcmode="lin" valueType="num">
                                      <p:cBhvr additive="base">
                                        <p:cTn id="14"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11113081" y="0"/>
            <a:ext cx="7174919" cy="10287000"/>
            <a:chOff x="0" y="0"/>
            <a:chExt cx="9566559" cy="13716000"/>
          </a:xfrm>
        </p:grpSpPr>
        <p:sp>
          <p:nvSpPr>
            <p:cNvPr id="3" name="Freeform 3"/>
            <p:cNvSpPr/>
            <p:nvPr/>
          </p:nvSpPr>
          <p:spPr>
            <a:xfrm>
              <a:off x="0" y="0"/>
              <a:ext cx="9566529" cy="13716000"/>
            </a:xfrm>
            <a:custGeom>
              <a:avLst/>
              <a:gdLst/>
              <a:ahLst/>
              <a:cxnLst/>
              <a:rect l="l" t="t" r="r" b="b"/>
              <a:pathLst>
                <a:path w="9566529" h="13716000">
                  <a:moveTo>
                    <a:pt x="0" y="0"/>
                  </a:moveTo>
                  <a:lnTo>
                    <a:pt x="9566529" y="0"/>
                  </a:lnTo>
                  <a:lnTo>
                    <a:pt x="9566529" y="13716000"/>
                  </a:lnTo>
                  <a:lnTo>
                    <a:pt x="0" y="13716000"/>
                  </a:lnTo>
                  <a:close/>
                </a:path>
              </a:pathLst>
            </a:custGeom>
            <a:blipFill>
              <a:blip r:embed="rId3"/>
              <a:stretch>
                <a:fillRect l="-2779" r="-2779"/>
              </a:stretch>
            </a:blipFill>
          </p:spPr>
          <p:txBody>
            <a:bodyPr/>
            <a:lstStyle/>
            <a:p>
              <a:endParaRPr lang="en-US"/>
            </a:p>
          </p:txBody>
        </p:sp>
      </p:grpSp>
      <p:sp>
        <p:nvSpPr>
          <p:cNvPr id="4" name="TextBox 4"/>
          <p:cNvSpPr txBox="1"/>
          <p:nvPr/>
        </p:nvSpPr>
        <p:spPr>
          <a:xfrm>
            <a:off x="1886413" y="606797"/>
            <a:ext cx="6399874" cy="1974723"/>
          </a:xfrm>
          <a:prstGeom prst="rect">
            <a:avLst/>
          </a:prstGeom>
        </p:spPr>
        <p:txBody>
          <a:bodyPr lIns="0" tIns="0" rIns="0" bIns="0" rtlCol="0" anchor="t">
            <a:spAutoFit/>
          </a:bodyPr>
          <a:lstStyle/>
          <a:p>
            <a:pPr algn="ctr">
              <a:lnSpc>
                <a:spcPts val="7416"/>
              </a:lnSpc>
            </a:pPr>
            <a:r>
              <a:rPr lang="en-US" sz="7200" b="1">
                <a:solidFill>
                  <a:srgbClr val="3C7FC0"/>
                </a:solidFill>
                <a:latin typeface="Poppins Bold"/>
                <a:ea typeface="Poppins Bold"/>
                <a:cs typeface="Poppins Bold"/>
                <a:sym typeface="Poppins Bold"/>
              </a:rPr>
              <a:t>Conclusion &amp; Takeaways</a:t>
            </a:r>
          </a:p>
        </p:txBody>
      </p:sp>
      <p:sp>
        <p:nvSpPr>
          <p:cNvPr id="5" name="TextBox 5"/>
          <p:cNvSpPr txBox="1"/>
          <p:nvPr/>
        </p:nvSpPr>
        <p:spPr>
          <a:xfrm>
            <a:off x="1028700" y="3086250"/>
            <a:ext cx="7683659" cy="1563370"/>
          </a:xfrm>
          <a:prstGeom prst="rect">
            <a:avLst/>
          </a:prstGeom>
        </p:spPr>
        <p:txBody>
          <a:bodyPr lIns="0" tIns="0" rIns="0" bIns="0" rtlCol="0" anchor="t">
            <a:spAutoFit/>
          </a:bodyPr>
          <a:lstStyle/>
          <a:p>
            <a:pPr algn="l">
              <a:lnSpc>
                <a:spcPts val="3079"/>
              </a:lnSpc>
            </a:pPr>
            <a:r>
              <a:rPr lang="en-US" sz="2200" b="1" dirty="0">
                <a:solidFill>
                  <a:srgbClr val="3C7FC0"/>
                </a:solidFill>
                <a:latin typeface="Poppins Bold"/>
                <a:ea typeface="Poppins Bold"/>
                <a:cs typeface="Poppins Bold"/>
                <a:sym typeface="Poppins Bold"/>
              </a:rPr>
              <a:t>Built the Foundation for a New Tool</a:t>
            </a:r>
          </a:p>
          <a:p>
            <a:pPr algn="l">
              <a:lnSpc>
                <a:spcPts val="3079"/>
              </a:lnSpc>
            </a:pPr>
            <a:r>
              <a:rPr lang="en-US" sz="2200" dirty="0">
                <a:solidFill>
                  <a:srgbClr val="3C7FC0"/>
                </a:solidFill>
                <a:latin typeface="Poppins"/>
                <a:ea typeface="Poppins"/>
                <a:cs typeface="Poppins"/>
                <a:sym typeface="Poppins"/>
              </a:rPr>
              <a:t>We've successfully engineered a working prototype of an AI-assisted system that is already being used to build our knowledge base.</a:t>
            </a:r>
          </a:p>
        </p:txBody>
      </p:sp>
      <p:sp>
        <p:nvSpPr>
          <p:cNvPr id="6" name="TextBox 6"/>
          <p:cNvSpPr txBox="1"/>
          <p:nvPr/>
        </p:nvSpPr>
        <p:spPr>
          <a:xfrm>
            <a:off x="1028700" y="4944895"/>
            <a:ext cx="8115300" cy="1953895"/>
          </a:xfrm>
          <a:prstGeom prst="rect">
            <a:avLst/>
          </a:prstGeom>
        </p:spPr>
        <p:txBody>
          <a:bodyPr lIns="0" tIns="0" rIns="0" bIns="0" rtlCol="0" anchor="t">
            <a:spAutoFit/>
          </a:bodyPr>
          <a:lstStyle/>
          <a:p>
            <a:pPr algn="l">
              <a:lnSpc>
                <a:spcPts val="3079"/>
              </a:lnSpc>
            </a:pPr>
            <a:r>
              <a:rPr lang="en-US" sz="2200" b="1" dirty="0">
                <a:solidFill>
                  <a:srgbClr val="3C7FC0"/>
                </a:solidFill>
                <a:latin typeface="Poppins Bold"/>
                <a:ea typeface="Poppins Bold"/>
                <a:cs typeface="Poppins Bold"/>
                <a:sym typeface="Poppins Bold"/>
              </a:rPr>
              <a:t>Achieved High Accuracy on the First Critical Step</a:t>
            </a:r>
          </a:p>
          <a:p>
            <a:pPr algn="l">
              <a:lnSpc>
                <a:spcPts val="3079"/>
              </a:lnSpc>
            </a:pPr>
            <a:r>
              <a:rPr lang="en-US" sz="2200" dirty="0">
                <a:solidFill>
                  <a:srgbClr val="3C7FC0"/>
                </a:solidFill>
                <a:latin typeface="Poppins"/>
                <a:ea typeface="Poppins"/>
                <a:cs typeface="Poppins"/>
                <a:sym typeface="Poppins"/>
              </a:rPr>
              <a:t>We've developed a reliable method to automatically find and separate oysters on a slide, paving the way for parasite detection.</a:t>
            </a:r>
          </a:p>
          <a:p>
            <a:pPr algn="l">
              <a:lnSpc>
                <a:spcPts val="3079"/>
              </a:lnSpc>
            </a:pPr>
            <a:endParaRPr lang="en-US" sz="2200" dirty="0">
              <a:solidFill>
                <a:srgbClr val="3C7FC0"/>
              </a:solidFill>
              <a:latin typeface="Poppins"/>
              <a:ea typeface="Poppins"/>
              <a:cs typeface="Poppins"/>
              <a:sym typeface="Poppins"/>
            </a:endParaRPr>
          </a:p>
        </p:txBody>
      </p:sp>
      <p:sp>
        <p:nvSpPr>
          <p:cNvPr id="7" name="TextBox 7"/>
          <p:cNvSpPr txBox="1"/>
          <p:nvPr/>
        </p:nvSpPr>
        <p:spPr>
          <a:xfrm>
            <a:off x="1028700" y="6803539"/>
            <a:ext cx="8359169" cy="1172845"/>
          </a:xfrm>
          <a:prstGeom prst="rect">
            <a:avLst/>
          </a:prstGeom>
        </p:spPr>
        <p:txBody>
          <a:bodyPr lIns="0" tIns="0" rIns="0" bIns="0" rtlCol="0" anchor="t">
            <a:spAutoFit/>
          </a:bodyPr>
          <a:lstStyle/>
          <a:p>
            <a:pPr algn="l">
              <a:lnSpc>
                <a:spcPts val="3079"/>
              </a:lnSpc>
            </a:pPr>
            <a:r>
              <a:rPr lang="en-US" sz="2200" b="1" dirty="0">
                <a:solidFill>
                  <a:srgbClr val="3C7FC0"/>
                </a:solidFill>
                <a:latin typeface="Poppins Bold"/>
                <a:ea typeface="Poppins Bold"/>
                <a:cs typeface="Poppins Bold"/>
                <a:sym typeface="Poppins Bold"/>
              </a:rPr>
              <a:t>Established a Clear Path to a Field-Ready Solution</a:t>
            </a:r>
          </a:p>
          <a:p>
            <a:pPr algn="l">
              <a:lnSpc>
                <a:spcPts val="3079"/>
              </a:lnSpc>
            </a:pPr>
            <a:r>
              <a:rPr lang="en-US" sz="2200" dirty="0">
                <a:solidFill>
                  <a:srgbClr val="3C7FC0"/>
                </a:solidFill>
                <a:latin typeface="Poppins"/>
                <a:ea typeface="Poppins"/>
                <a:cs typeface="Poppins"/>
                <a:sym typeface="Poppins"/>
              </a:rPr>
              <a:t>We have a concrete, phased plan to turn this successful prototype into a validated tool for pathologists.</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0-#ppt_w/2"/>
                                          </p:val>
                                        </p:tav>
                                        <p:tav tm="100000">
                                          <p:val>
                                            <p:strVal val="#ppt_x"/>
                                          </p:val>
                                        </p:tav>
                                      </p:tavLst>
                                    </p:anim>
                                    <p:anim calcmode="lin" valueType="num">
                                      <p:cBhvr additive="base">
                                        <p:cTn id="14"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525261" cy="10287000"/>
            <a:chOff x="0" y="0"/>
            <a:chExt cx="11367015" cy="13716000"/>
          </a:xfrm>
        </p:grpSpPr>
        <p:sp>
          <p:nvSpPr>
            <p:cNvPr id="3" name="Freeform 3"/>
            <p:cNvSpPr/>
            <p:nvPr/>
          </p:nvSpPr>
          <p:spPr>
            <a:xfrm>
              <a:off x="0" y="0"/>
              <a:ext cx="11367008" cy="13716000"/>
            </a:xfrm>
            <a:custGeom>
              <a:avLst/>
              <a:gdLst/>
              <a:ahLst/>
              <a:cxnLst/>
              <a:rect l="l" t="t" r="r" b="b"/>
              <a:pathLst>
                <a:path w="11367008" h="13716000">
                  <a:moveTo>
                    <a:pt x="0" y="0"/>
                  </a:moveTo>
                  <a:lnTo>
                    <a:pt x="11367008" y="0"/>
                  </a:lnTo>
                  <a:lnTo>
                    <a:pt x="11367008" y="13716000"/>
                  </a:lnTo>
                  <a:lnTo>
                    <a:pt x="0" y="13716000"/>
                  </a:lnTo>
                  <a:close/>
                </a:path>
              </a:pathLst>
            </a:custGeom>
            <a:blipFill>
              <a:blip r:embed="rId3"/>
              <a:stretch>
                <a:fillRect t="-1706" b="-1706"/>
              </a:stretch>
            </a:blipFill>
          </p:spPr>
          <p:txBody>
            <a:bodyPr/>
            <a:lstStyle/>
            <a:p>
              <a:endParaRPr lang="en-US"/>
            </a:p>
          </p:txBody>
        </p:sp>
      </p:grpSp>
      <p:sp>
        <p:nvSpPr>
          <p:cNvPr id="4" name="Freeform 4"/>
          <p:cNvSpPr/>
          <p:nvPr/>
        </p:nvSpPr>
        <p:spPr>
          <a:xfrm>
            <a:off x="9105042" y="8906377"/>
            <a:ext cx="4081910" cy="772456"/>
          </a:xfrm>
          <a:custGeom>
            <a:avLst/>
            <a:gdLst/>
            <a:ahLst/>
            <a:cxnLst/>
            <a:rect l="l" t="t" r="r" b="b"/>
            <a:pathLst>
              <a:path w="4081910" h="772456">
                <a:moveTo>
                  <a:pt x="0" y="0"/>
                </a:moveTo>
                <a:lnTo>
                  <a:pt x="4081910" y="0"/>
                </a:lnTo>
                <a:lnTo>
                  <a:pt x="4081910" y="772456"/>
                </a:lnTo>
                <a:lnTo>
                  <a:pt x="0" y="772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9349317" y="9096102"/>
            <a:ext cx="3593361" cy="435839"/>
          </a:xfrm>
          <a:prstGeom prst="rect">
            <a:avLst/>
          </a:prstGeom>
        </p:spPr>
        <p:txBody>
          <a:bodyPr lIns="0" tIns="0" rIns="0" bIns="0" rtlCol="0" anchor="t">
            <a:spAutoFit/>
          </a:bodyPr>
          <a:lstStyle/>
          <a:p>
            <a:pPr algn="ctr">
              <a:lnSpc>
                <a:spcPts val="3090"/>
              </a:lnSpc>
            </a:pPr>
            <a:r>
              <a:rPr lang="en-US" sz="2207">
                <a:solidFill>
                  <a:srgbClr val="3C7FC0"/>
                </a:solidFill>
                <a:latin typeface="Poppins"/>
                <a:ea typeface="Poppins"/>
                <a:cs typeface="Poppins"/>
                <a:sym typeface="Poppins"/>
              </a:rPr>
              <a:t>BY JONATHAN E. ZUL LUNA</a:t>
            </a:r>
          </a:p>
        </p:txBody>
      </p:sp>
      <p:sp>
        <p:nvSpPr>
          <p:cNvPr id="6" name="TextBox 6"/>
          <p:cNvSpPr txBox="1"/>
          <p:nvPr/>
        </p:nvSpPr>
        <p:spPr>
          <a:xfrm>
            <a:off x="9748664" y="3941239"/>
            <a:ext cx="6329705" cy="1517287"/>
          </a:xfrm>
          <a:prstGeom prst="rect">
            <a:avLst/>
          </a:prstGeom>
        </p:spPr>
        <p:txBody>
          <a:bodyPr lIns="0" tIns="0" rIns="0" bIns="0" rtlCol="0" anchor="t">
            <a:spAutoFit/>
          </a:bodyPr>
          <a:lstStyle/>
          <a:p>
            <a:pPr algn="l">
              <a:lnSpc>
                <a:spcPts val="12424"/>
              </a:lnSpc>
            </a:pPr>
            <a:r>
              <a:rPr lang="en-US" sz="14617" b="1">
                <a:solidFill>
                  <a:srgbClr val="3C7FC0"/>
                </a:solidFill>
                <a:latin typeface="Poppins Bold"/>
                <a:ea typeface="Poppins Bold"/>
                <a:cs typeface="Poppins Bold"/>
                <a:sym typeface="Poppins Bold"/>
              </a:rPr>
              <a:t>Thank</a:t>
            </a:r>
          </a:p>
        </p:txBody>
      </p:sp>
      <p:sp>
        <p:nvSpPr>
          <p:cNvPr id="7" name="TextBox 7"/>
          <p:cNvSpPr txBox="1"/>
          <p:nvPr/>
        </p:nvSpPr>
        <p:spPr>
          <a:xfrm>
            <a:off x="9748664" y="5533324"/>
            <a:ext cx="4400276" cy="1516506"/>
          </a:xfrm>
          <a:prstGeom prst="rect">
            <a:avLst/>
          </a:prstGeom>
        </p:spPr>
        <p:txBody>
          <a:bodyPr lIns="0" tIns="0" rIns="0" bIns="0" rtlCol="0" anchor="t">
            <a:spAutoFit/>
          </a:bodyPr>
          <a:lstStyle/>
          <a:p>
            <a:pPr algn="l">
              <a:lnSpc>
                <a:spcPts val="12424"/>
              </a:lnSpc>
            </a:pPr>
            <a:r>
              <a:rPr lang="en-US" sz="14617" b="1">
                <a:solidFill>
                  <a:srgbClr val="282828"/>
                </a:solidFill>
                <a:latin typeface="Poppins Bold"/>
                <a:ea typeface="Poppins Bold"/>
                <a:cs typeface="Poppins Bold"/>
                <a:sym typeface="Poppins Bold"/>
              </a:rPr>
              <a:t>You</a:t>
            </a:r>
          </a:p>
        </p:txBody>
      </p:sp>
      <p:sp>
        <p:nvSpPr>
          <p:cNvPr id="8" name="Freeform 8"/>
          <p:cNvSpPr/>
          <p:nvPr/>
        </p:nvSpPr>
        <p:spPr>
          <a:xfrm>
            <a:off x="9015407" y="464542"/>
            <a:ext cx="3026751" cy="772456"/>
          </a:xfrm>
          <a:custGeom>
            <a:avLst/>
            <a:gdLst/>
            <a:ahLst/>
            <a:cxnLst/>
            <a:rect l="l" t="t" r="r" b="b"/>
            <a:pathLst>
              <a:path w="3026751" h="772456">
                <a:moveTo>
                  <a:pt x="0" y="0"/>
                </a:moveTo>
                <a:lnTo>
                  <a:pt x="3026750" y="0"/>
                </a:lnTo>
                <a:lnTo>
                  <a:pt x="3026750" y="772456"/>
                </a:lnTo>
                <a:lnTo>
                  <a:pt x="0" y="772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9262453" y="668839"/>
            <a:ext cx="2532658" cy="440204"/>
          </a:xfrm>
          <a:prstGeom prst="rect">
            <a:avLst/>
          </a:prstGeom>
        </p:spPr>
        <p:txBody>
          <a:bodyPr lIns="0" tIns="0" rIns="0" bIns="0" rtlCol="0" anchor="t">
            <a:spAutoFit/>
          </a:bodyPr>
          <a:lstStyle/>
          <a:p>
            <a:pPr algn="ctr">
              <a:lnSpc>
                <a:spcPts val="3090"/>
              </a:lnSpc>
            </a:pPr>
            <a:r>
              <a:rPr lang="en-US" sz="2207">
                <a:solidFill>
                  <a:srgbClr val="3C7FC0"/>
                </a:solidFill>
                <a:latin typeface="Poppins"/>
                <a:ea typeface="Poppins"/>
                <a:cs typeface="Poppins"/>
                <a:sym typeface="Poppins"/>
              </a:rPr>
              <a:t>NOVEMBER 2025</a:t>
            </a: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rot="29999">
            <a:off x="10810715" y="-32234"/>
            <a:ext cx="7522028" cy="10351469"/>
            <a:chOff x="0" y="0"/>
            <a:chExt cx="10029371" cy="13801959"/>
          </a:xfrm>
        </p:grpSpPr>
        <p:sp>
          <p:nvSpPr>
            <p:cNvPr id="3" name="Freeform 3"/>
            <p:cNvSpPr/>
            <p:nvPr/>
          </p:nvSpPr>
          <p:spPr>
            <a:xfrm>
              <a:off x="0" y="0"/>
              <a:ext cx="10029317" cy="13801979"/>
            </a:xfrm>
            <a:custGeom>
              <a:avLst/>
              <a:gdLst/>
              <a:ahLst/>
              <a:cxnLst/>
              <a:rect l="l" t="t" r="r" b="b"/>
              <a:pathLst>
                <a:path w="10029317" h="13801979">
                  <a:moveTo>
                    <a:pt x="0" y="86487"/>
                  </a:moveTo>
                  <a:lnTo>
                    <a:pt x="9909683" y="0"/>
                  </a:lnTo>
                  <a:lnTo>
                    <a:pt x="10029317" y="13715492"/>
                  </a:lnTo>
                  <a:lnTo>
                    <a:pt x="119634" y="13801979"/>
                  </a:lnTo>
                  <a:lnTo>
                    <a:pt x="0" y="86487"/>
                  </a:lnTo>
                  <a:close/>
                </a:path>
              </a:pathLst>
            </a:custGeom>
            <a:blipFill>
              <a:blip r:embed="rId3"/>
              <a:stretch>
                <a:fillRect l="-53211" r="-53212"/>
              </a:stretch>
            </a:blipFill>
          </p:spPr>
          <p:txBody>
            <a:bodyPr/>
            <a:lstStyle/>
            <a:p>
              <a:endParaRPr lang="en-US"/>
            </a:p>
          </p:txBody>
        </p:sp>
      </p:grpSp>
      <p:sp>
        <p:nvSpPr>
          <p:cNvPr id="4" name="TextBox 4"/>
          <p:cNvSpPr txBox="1"/>
          <p:nvPr/>
        </p:nvSpPr>
        <p:spPr>
          <a:xfrm>
            <a:off x="596471" y="1143000"/>
            <a:ext cx="9905961" cy="2789423"/>
          </a:xfrm>
          <a:prstGeom prst="rect">
            <a:avLst/>
          </a:prstGeom>
        </p:spPr>
        <p:txBody>
          <a:bodyPr lIns="0" tIns="0" rIns="0" bIns="0" rtlCol="0" anchor="t">
            <a:spAutoFit/>
          </a:bodyPr>
          <a:lstStyle/>
          <a:p>
            <a:pPr algn="l">
              <a:lnSpc>
                <a:spcPts val="10307"/>
              </a:lnSpc>
            </a:pPr>
            <a:r>
              <a:rPr lang="en-US" sz="10518" b="1">
                <a:solidFill>
                  <a:srgbClr val="3C7FC0"/>
                </a:solidFill>
                <a:latin typeface="Poppins Bold"/>
                <a:ea typeface="Poppins Bold"/>
                <a:cs typeface="Poppins Bold"/>
                <a:sym typeface="Poppins Bold"/>
              </a:rPr>
              <a:t>The Economic Engine</a:t>
            </a:r>
          </a:p>
        </p:txBody>
      </p:sp>
      <p:sp>
        <p:nvSpPr>
          <p:cNvPr id="5" name="TextBox 5"/>
          <p:cNvSpPr txBox="1"/>
          <p:nvPr/>
        </p:nvSpPr>
        <p:spPr>
          <a:xfrm>
            <a:off x="596471" y="4047391"/>
            <a:ext cx="9178290" cy="864870"/>
          </a:xfrm>
          <a:prstGeom prst="rect">
            <a:avLst/>
          </a:prstGeom>
        </p:spPr>
        <p:txBody>
          <a:bodyPr lIns="0" tIns="0" rIns="0" bIns="0" rtlCol="0" anchor="t">
            <a:spAutoFit/>
          </a:bodyPr>
          <a:lstStyle/>
          <a:p>
            <a:pPr algn="l">
              <a:lnSpc>
                <a:spcPts val="5880"/>
              </a:lnSpc>
            </a:pPr>
            <a:r>
              <a:rPr lang="en-US" sz="4200" b="1">
                <a:solidFill>
                  <a:srgbClr val="3C7FC0"/>
                </a:solidFill>
                <a:latin typeface="Poppins Bold"/>
                <a:ea typeface="Poppins Bold"/>
                <a:cs typeface="Poppins Bold"/>
                <a:sym typeface="Poppins Bold"/>
              </a:rPr>
              <a:t>PEI’s Oyster Aquaculture Industry</a:t>
            </a:r>
          </a:p>
        </p:txBody>
      </p:sp>
      <p:sp>
        <p:nvSpPr>
          <p:cNvPr id="6" name="TextBox 6"/>
          <p:cNvSpPr txBox="1"/>
          <p:nvPr/>
        </p:nvSpPr>
        <p:spPr>
          <a:xfrm>
            <a:off x="864653" y="5036755"/>
            <a:ext cx="7818120" cy="890986"/>
          </a:xfrm>
          <a:prstGeom prst="rect">
            <a:avLst/>
          </a:prstGeom>
        </p:spPr>
        <p:txBody>
          <a:bodyPr lIns="0" tIns="0" rIns="0" bIns="0" rtlCol="0" anchor="t">
            <a:spAutoFit/>
          </a:bodyPr>
          <a:lstStyle/>
          <a:p>
            <a:pPr marL="337699" lvl="1" indent="-168850" algn="l">
              <a:lnSpc>
                <a:spcPts val="3358"/>
              </a:lnSpc>
              <a:buFont typeface="Arial"/>
              <a:buChar char="•"/>
            </a:pPr>
            <a:r>
              <a:rPr lang="en-US" sz="2799" dirty="0">
                <a:solidFill>
                  <a:srgbClr val="3C7FC0"/>
                </a:solidFill>
                <a:latin typeface="Poppins"/>
                <a:ea typeface="Poppins"/>
                <a:cs typeface="Poppins"/>
                <a:sym typeface="Poppins"/>
              </a:rPr>
              <a:t>A Key economic driver for the province, valued at over </a:t>
            </a:r>
            <a:r>
              <a:rPr lang="en-US" sz="2799" b="1" dirty="0">
                <a:solidFill>
                  <a:srgbClr val="3C7FC0"/>
                </a:solidFill>
                <a:latin typeface="Poppins Bold"/>
                <a:ea typeface="Poppins Bold"/>
                <a:cs typeface="Poppins Bold"/>
                <a:sym typeface="Poppins Bold"/>
              </a:rPr>
              <a:t>$24 million</a:t>
            </a:r>
            <a:r>
              <a:rPr lang="en-US" sz="2799" dirty="0">
                <a:solidFill>
                  <a:srgbClr val="3C7FC0"/>
                </a:solidFill>
                <a:latin typeface="Poppins"/>
                <a:ea typeface="Poppins"/>
                <a:cs typeface="Poppins"/>
                <a:sym typeface="Poppins"/>
              </a:rPr>
              <a:t> annually.</a:t>
            </a:r>
          </a:p>
        </p:txBody>
      </p:sp>
      <p:sp>
        <p:nvSpPr>
          <p:cNvPr id="7" name="TextBox 7"/>
          <p:cNvSpPr txBox="1"/>
          <p:nvPr/>
        </p:nvSpPr>
        <p:spPr>
          <a:xfrm>
            <a:off x="596471" y="5976281"/>
            <a:ext cx="7818120" cy="1115035"/>
          </a:xfrm>
          <a:prstGeom prst="rect">
            <a:avLst/>
          </a:prstGeom>
        </p:spPr>
        <p:txBody>
          <a:bodyPr lIns="0" tIns="0" rIns="0" bIns="0" rtlCol="0" anchor="t">
            <a:spAutoFit/>
          </a:bodyPr>
          <a:lstStyle/>
          <a:p>
            <a:pPr marL="604304" lvl="1" indent="-302152" algn="l">
              <a:lnSpc>
                <a:spcPts val="4479"/>
              </a:lnSpc>
              <a:buFont typeface="Arial"/>
              <a:buChar char="•"/>
            </a:pPr>
            <a:r>
              <a:rPr lang="en-US" sz="2799" dirty="0">
                <a:solidFill>
                  <a:srgbClr val="3C7FC0"/>
                </a:solidFill>
                <a:latin typeface="Poppins"/>
                <a:ea typeface="Poppins"/>
                <a:cs typeface="Poppins"/>
                <a:sym typeface="Poppins"/>
              </a:rPr>
              <a:t>Supports hundreds of jobs in rural and coastal communities.</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0-#ppt_w/2"/>
                                          </p:val>
                                        </p:tav>
                                        <p:tav tm="100000">
                                          <p:val>
                                            <p:strVal val="#ppt_x"/>
                                          </p:val>
                                        </p:tav>
                                      </p:tavLst>
                                    </p:anim>
                                    <p:anim calcmode="lin" valueType="num">
                                      <p:cBhvr additive="base">
                                        <p:cTn id="14"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9870439" y="2726010"/>
            <a:ext cx="4510692" cy="5778476"/>
            <a:chOff x="0" y="0"/>
            <a:chExt cx="6014256" cy="7704635"/>
          </a:xfrm>
        </p:grpSpPr>
        <p:sp>
          <p:nvSpPr>
            <p:cNvPr id="3" name="Freeform 3"/>
            <p:cNvSpPr/>
            <p:nvPr/>
          </p:nvSpPr>
          <p:spPr>
            <a:xfrm>
              <a:off x="0" y="0"/>
              <a:ext cx="6014212" cy="7704582"/>
            </a:xfrm>
            <a:custGeom>
              <a:avLst/>
              <a:gdLst/>
              <a:ahLst/>
              <a:cxnLst/>
              <a:rect l="l" t="t" r="r" b="b"/>
              <a:pathLst>
                <a:path w="6014212" h="7704582">
                  <a:moveTo>
                    <a:pt x="0" y="0"/>
                  </a:moveTo>
                  <a:lnTo>
                    <a:pt x="6014212" y="0"/>
                  </a:lnTo>
                  <a:lnTo>
                    <a:pt x="6014212" y="7704582"/>
                  </a:lnTo>
                  <a:lnTo>
                    <a:pt x="0" y="7704582"/>
                  </a:lnTo>
                  <a:lnTo>
                    <a:pt x="0" y="0"/>
                  </a:lnTo>
                  <a:close/>
                </a:path>
              </a:pathLst>
            </a:custGeom>
            <a:blipFill>
              <a:blip r:embed="rId3"/>
              <a:stretch>
                <a:fillRect l="-6740" r="-6741"/>
              </a:stretch>
            </a:blipFill>
          </p:spPr>
          <p:txBody>
            <a:bodyPr/>
            <a:lstStyle/>
            <a:p>
              <a:endParaRPr lang="en-US"/>
            </a:p>
          </p:txBody>
        </p:sp>
        <p:sp>
          <p:nvSpPr>
            <p:cNvPr id="4" name="Freeform 4"/>
            <p:cNvSpPr/>
            <p:nvPr/>
          </p:nvSpPr>
          <p:spPr>
            <a:xfrm>
              <a:off x="-1524" y="-1524"/>
              <a:ext cx="6017260" cy="7707630"/>
            </a:xfrm>
            <a:custGeom>
              <a:avLst/>
              <a:gdLst/>
              <a:ahLst/>
              <a:cxnLst/>
              <a:rect l="l" t="t" r="r" b="b"/>
              <a:pathLst>
                <a:path w="6017260" h="7707630">
                  <a:moveTo>
                    <a:pt x="1524" y="0"/>
                  </a:moveTo>
                  <a:lnTo>
                    <a:pt x="6015736" y="0"/>
                  </a:lnTo>
                  <a:cubicBezTo>
                    <a:pt x="6016625" y="0"/>
                    <a:pt x="6017260" y="762"/>
                    <a:pt x="6017260" y="1524"/>
                  </a:cubicBezTo>
                  <a:lnTo>
                    <a:pt x="6017260" y="7706106"/>
                  </a:lnTo>
                  <a:cubicBezTo>
                    <a:pt x="6017260" y="7706995"/>
                    <a:pt x="6016498" y="7707630"/>
                    <a:pt x="6015736" y="7707630"/>
                  </a:cubicBezTo>
                  <a:lnTo>
                    <a:pt x="1524" y="7707630"/>
                  </a:lnTo>
                  <a:cubicBezTo>
                    <a:pt x="635" y="7707630"/>
                    <a:pt x="0" y="7706868"/>
                    <a:pt x="0" y="7706106"/>
                  </a:cubicBezTo>
                  <a:lnTo>
                    <a:pt x="0" y="1524"/>
                  </a:lnTo>
                  <a:cubicBezTo>
                    <a:pt x="0" y="635"/>
                    <a:pt x="762" y="0"/>
                    <a:pt x="1524" y="0"/>
                  </a:cubicBezTo>
                  <a:moveTo>
                    <a:pt x="1524" y="3048"/>
                  </a:moveTo>
                  <a:lnTo>
                    <a:pt x="1524" y="1524"/>
                  </a:lnTo>
                  <a:lnTo>
                    <a:pt x="3048" y="1524"/>
                  </a:lnTo>
                  <a:lnTo>
                    <a:pt x="3048" y="7706106"/>
                  </a:lnTo>
                  <a:lnTo>
                    <a:pt x="1524" y="7706106"/>
                  </a:lnTo>
                  <a:lnTo>
                    <a:pt x="1524" y="7704582"/>
                  </a:lnTo>
                  <a:lnTo>
                    <a:pt x="6015736" y="7704582"/>
                  </a:lnTo>
                  <a:lnTo>
                    <a:pt x="6015736" y="7706106"/>
                  </a:lnTo>
                  <a:lnTo>
                    <a:pt x="6014212" y="7706106"/>
                  </a:lnTo>
                  <a:lnTo>
                    <a:pt x="6014212" y="1524"/>
                  </a:lnTo>
                  <a:lnTo>
                    <a:pt x="6015736" y="1524"/>
                  </a:lnTo>
                  <a:lnTo>
                    <a:pt x="6015736" y="3048"/>
                  </a:lnTo>
                  <a:lnTo>
                    <a:pt x="1524" y="3048"/>
                  </a:lnTo>
                  <a:close/>
                </a:path>
              </a:pathLst>
            </a:custGeom>
            <a:solidFill>
              <a:srgbClr val="4F81BD"/>
            </a:solidFill>
          </p:spPr>
          <p:txBody>
            <a:bodyPr/>
            <a:lstStyle/>
            <a:p>
              <a:endParaRPr lang="en-US"/>
            </a:p>
          </p:txBody>
        </p:sp>
      </p:grpSp>
      <p:grpSp>
        <p:nvGrpSpPr>
          <p:cNvPr id="5" name="Group 5"/>
          <p:cNvGrpSpPr>
            <a:grpSpLocks noChangeAspect="1"/>
          </p:cNvGrpSpPr>
          <p:nvPr/>
        </p:nvGrpSpPr>
        <p:grpSpPr>
          <a:xfrm>
            <a:off x="9886637" y="7548792"/>
            <a:ext cx="883197" cy="904184"/>
            <a:chOff x="0" y="0"/>
            <a:chExt cx="1177596" cy="1205579"/>
          </a:xfrm>
        </p:grpSpPr>
        <p:sp>
          <p:nvSpPr>
            <p:cNvPr id="6" name="Freeform 6" descr="A black and white logo  AI-generated content may be incorrect."/>
            <p:cNvSpPr/>
            <p:nvPr/>
          </p:nvSpPr>
          <p:spPr>
            <a:xfrm>
              <a:off x="0" y="0"/>
              <a:ext cx="1177544" cy="1205611"/>
            </a:xfrm>
            <a:custGeom>
              <a:avLst/>
              <a:gdLst/>
              <a:ahLst/>
              <a:cxnLst/>
              <a:rect l="l" t="t" r="r" b="b"/>
              <a:pathLst>
                <a:path w="1177544" h="1205611">
                  <a:moveTo>
                    <a:pt x="0" y="0"/>
                  </a:moveTo>
                  <a:lnTo>
                    <a:pt x="1177544" y="0"/>
                  </a:lnTo>
                  <a:lnTo>
                    <a:pt x="1177544" y="1205611"/>
                  </a:lnTo>
                  <a:lnTo>
                    <a:pt x="0" y="1205611"/>
                  </a:lnTo>
                  <a:lnTo>
                    <a:pt x="0" y="0"/>
                  </a:lnTo>
                  <a:close/>
                </a:path>
              </a:pathLst>
            </a:custGeom>
            <a:blipFill>
              <a:blip r:embed="rId4"/>
              <a:stretch>
                <a:fillRect r="-4" b="2"/>
              </a:stretch>
            </a:blipFill>
          </p:spPr>
          <p:txBody>
            <a:bodyPr/>
            <a:lstStyle/>
            <a:p>
              <a:endParaRPr lang="en-US"/>
            </a:p>
          </p:txBody>
        </p:sp>
      </p:grpSp>
      <p:sp>
        <p:nvSpPr>
          <p:cNvPr id="7" name="Freeform 7"/>
          <p:cNvSpPr/>
          <p:nvPr/>
        </p:nvSpPr>
        <p:spPr>
          <a:xfrm>
            <a:off x="3774360" y="2349920"/>
            <a:ext cx="4259162" cy="6356958"/>
          </a:xfrm>
          <a:custGeom>
            <a:avLst/>
            <a:gdLst/>
            <a:ahLst/>
            <a:cxnLst/>
            <a:rect l="l" t="t" r="r" b="b"/>
            <a:pathLst>
              <a:path w="4259162" h="6356958">
                <a:moveTo>
                  <a:pt x="0" y="0"/>
                </a:moveTo>
                <a:lnTo>
                  <a:pt x="4259162" y="0"/>
                </a:lnTo>
                <a:lnTo>
                  <a:pt x="4259162" y="6356958"/>
                </a:lnTo>
                <a:lnTo>
                  <a:pt x="0" y="6356958"/>
                </a:lnTo>
                <a:lnTo>
                  <a:pt x="0" y="0"/>
                </a:lnTo>
                <a:close/>
              </a:path>
            </a:pathLst>
          </a:custGeom>
          <a:blipFill>
            <a:blip r:embed="rId5"/>
            <a:stretch>
              <a:fillRect/>
            </a:stretch>
          </a:blipFill>
        </p:spPr>
        <p:txBody>
          <a:bodyPr/>
          <a:lstStyle/>
          <a:p>
            <a:endParaRPr lang="en-US"/>
          </a:p>
        </p:txBody>
      </p:sp>
      <p:grpSp>
        <p:nvGrpSpPr>
          <p:cNvPr id="8" name="Group 8"/>
          <p:cNvGrpSpPr/>
          <p:nvPr/>
        </p:nvGrpSpPr>
        <p:grpSpPr>
          <a:xfrm rot="334359">
            <a:off x="3961989" y="6567174"/>
            <a:ext cx="3302000" cy="406400"/>
            <a:chOff x="0" y="0"/>
            <a:chExt cx="4402667" cy="541867"/>
          </a:xfrm>
        </p:grpSpPr>
        <p:sp>
          <p:nvSpPr>
            <p:cNvPr id="9" name="Freeform 9"/>
            <p:cNvSpPr/>
            <p:nvPr/>
          </p:nvSpPr>
          <p:spPr>
            <a:xfrm>
              <a:off x="16891" y="16891"/>
              <a:ext cx="4368800" cy="508000"/>
            </a:xfrm>
            <a:custGeom>
              <a:avLst/>
              <a:gdLst/>
              <a:ahLst/>
              <a:cxnLst/>
              <a:rect l="l" t="t" r="r" b="b"/>
              <a:pathLst>
                <a:path w="4368800" h="508000">
                  <a:moveTo>
                    <a:pt x="0" y="0"/>
                  </a:moveTo>
                  <a:lnTo>
                    <a:pt x="4368800" y="0"/>
                  </a:lnTo>
                  <a:lnTo>
                    <a:pt x="4368800" y="508000"/>
                  </a:lnTo>
                  <a:lnTo>
                    <a:pt x="0" y="508000"/>
                  </a:lnTo>
                  <a:close/>
                </a:path>
              </a:pathLst>
            </a:custGeom>
            <a:solidFill>
              <a:srgbClr val="FFFF00">
                <a:alpha val="30588"/>
              </a:srgbClr>
            </a:solidFill>
          </p:spPr>
          <p:txBody>
            <a:bodyPr/>
            <a:lstStyle/>
            <a:p>
              <a:endParaRPr lang="en-US"/>
            </a:p>
          </p:txBody>
        </p:sp>
        <p:sp>
          <p:nvSpPr>
            <p:cNvPr id="10" name="Freeform 10"/>
            <p:cNvSpPr/>
            <p:nvPr/>
          </p:nvSpPr>
          <p:spPr>
            <a:xfrm>
              <a:off x="0" y="0"/>
              <a:ext cx="4402582" cy="541909"/>
            </a:xfrm>
            <a:custGeom>
              <a:avLst/>
              <a:gdLst/>
              <a:ahLst/>
              <a:cxnLst/>
              <a:rect l="l" t="t" r="r" b="b"/>
              <a:pathLst>
                <a:path w="4402582" h="541909">
                  <a:moveTo>
                    <a:pt x="16891" y="0"/>
                  </a:moveTo>
                  <a:lnTo>
                    <a:pt x="4385691" y="0"/>
                  </a:lnTo>
                  <a:cubicBezTo>
                    <a:pt x="4395089" y="0"/>
                    <a:pt x="4402582" y="7620"/>
                    <a:pt x="4402582" y="16891"/>
                  </a:cubicBezTo>
                  <a:lnTo>
                    <a:pt x="4402582" y="524891"/>
                  </a:lnTo>
                  <a:cubicBezTo>
                    <a:pt x="4402582" y="534289"/>
                    <a:pt x="4394962" y="541782"/>
                    <a:pt x="4385691" y="541782"/>
                  </a:cubicBezTo>
                  <a:lnTo>
                    <a:pt x="16891" y="541782"/>
                  </a:lnTo>
                  <a:cubicBezTo>
                    <a:pt x="7620" y="541909"/>
                    <a:pt x="0" y="534289"/>
                    <a:pt x="0" y="524891"/>
                  </a:cubicBezTo>
                  <a:lnTo>
                    <a:pt x="0" y="16891"/>
                  </a:lnTo>
                  <a:cubicBezTo>
                    <a:pt x="0" y="7620"/>
                    <a:pt x="7620" y="0"/>
                    <a:pt x="16891" y="0"/>
                  </a:cubicBezTo>
                  <a:moveTo>
                    <a:pt x="16891" y="33909"/>
                  </a:moveTo>
                  <a:lnTo>
                    <a:pt x="16891" y="16891"/>
                  </a:lnTo>
                  <a:lnTo>
                    <a:pt x="33909" y="16891"/>
                  </a:lnTo>
                  <a:lnTo>
                    <a:pt x="33909" y="524891"/>
                  </a:lnTo>
                  <a:lnTo>
                    <a:pt x="16891" y="524891"/>
                  </a:lnTo>
                  <a:lnTo>
                    <a:pt x="16891" y="508000"/>
                  </a:lnTo>
                  <a:lnTo>
                    <a:pt x="4385691" y="508000"/>
                  </a:lnTo>
                  <a:lnTo>
                    <a:pt x="4385691" y="524891"/>
                  </a:lnTo>
                  <a:lnTo>
                    <a:pt x="4368800" y="524891"/>
                  </a:lnTo>
                  <a:lnTo>
                    <a:pt x="4368800" y="16891"/>
                  </a:lnTo>
                  <a:lnTo>
                    <a:pt x="4385691" y="16891"/>
                  </a:lnTo>
                  <a:lnTo>
                    <a:pt x="4385691" y="33909"/>
                  </a:lnTo>
                  <a:lnTo>
                    <a:pt x="16891" y="33909"/>
                  </a:lnTo>
                  <a:close/>
                </a:path>
              </a:pathLst>
            </a:custGeom>
            <a:solidFill>
              <a:srgbClr val="000000"/>
            </a:solidFill>
          </p:spPr>
          <p:txBody>
            <a:bodyPr/>
            <a:lstStyle/>
            <a:p>
              <a:endParaRPr lang="en-US"/>
            </a:p>
          </p:txBody>
        </p:sp>
      </p:grpSp>
      <p:grpSp>
        <p:nvGrpSpPr>
          <p:cNvPr id="11" name="Group 11"/>
          <p:cNvGrpSpPr/>
          <p:nvPr/>
        </p:nvGrpSpPr>
        <p:grpSpPr>
          <a:xfrm>
            <a:off x="1517435" y="233342"/>
            <a:ext cx="15253129" cy="1945128"/>
            <a:chOff x="0" y="0"/>
            <a:chExt cx="20337505" cy="2593504"/>
          </a:xfrm>
        </p:grpSpPr>
        <p:sp>
          <p:nvSpPr>
            <p:cNvPr id="12" name="TextBox 12"/>
            <p:cNvSpPr txBox="1"/>
            <p:nvPr/>
          </p:nvSpPr>
          <p:spPr>
            <a:xfrm>
              <a:off x="0" y="-19050"/>
              <a:ext cx="20337505" cy="1611794"/>
            </a:xfrm>
            <a:prstGeom prst="rect">
              <a:avLst/>
            </a:prstGeom>
          </p:spPr>
          <p:txBody>
            <a:bodyPr lIns="0" tIns="0" rIns="0" bIns="0" rtlCol="0" anchor="t">
              <a:spAutoFit/>
            </a:bodyPr>
            <a:lstStyle/>
            <a:p>
              <a:pPr algn="ctr">
                <a:lnSpc>
                  <a:spcPts val="8940"/>
                </a:lnSpc>
              </a:pPr>
              <a:r>
                <a:rPr lang="en-US" sz="8000" b="1">
                  <a:solidFill>
                    <a:srgbClr val="3C7FC0"/>
                  </a:solidFill>
                  <a:latin typeface="Poppins Bold"/>
                  <a:ea typeface="Poppins Bold"/>
                  <a:cs typeface="Poppins Bold"/>
                  <a:sym typeface="Poppins Bold"/>
                </a:rPr>
                <a:t>From Oyster to Image</a:t>
              </a:r>
            </a:p>
          </p:txBody>
        </p:sp>
        <p:sp>
          <p:nvSpPr>
            <p:cNvPr id="13" name="TextBox 13"/>
            <p:cNvSpPr txBox="1"/>
            <p:nvPr/>
          </p:nvSpPr>
          <p:spPr>
            <a:xfrm>
              <a:off x="4049893" y="1478444"/>
              <a:ext cx="12237720" cy="1115060"/>
            </a:xfrm>
            <a:prstGeom prst="rect">
              <a:avLst/>
            </a:prstGeom>
          </p:spPr>
          <p:txBody>
            <a:bodyPr lIns="0" tIns="0" rIns="0" bIns="0" rtlCol="0" anchor="t">
              <a:spAutoFit/>
            </a:bodyPr>
            <a:lstStyle/>
            <a:p>
              <a:pPr algn="ctr">
                <a:lnSpc>
                  <a:spcPts val="5880"/>
                </a:lnSpc>
              </a:pPr>
              <a:r>
                <a:rPr lang="en-US" sz="4200" b="1">
                  <a:solidFill>
                    <a:srgbClr val="3C7FC0"/>
                  </a:solidFill>
                  <a:latin typeface="Poppins Bold"/>
                  <a:ea typeface="Poppins Bold"/>
                  <a:cs typeface="Poppins Bold"/>
                  <a:sym typeface="Poppins Bold"/>
                </a:rPr>
                <a:t>Creating the Histology Slide</a:t>
              </a:r>
            </a:p>
          </p:txBody>
        </p:sp>
      </p:grpSp>
      <p:sp>
        <p:nvSpPr>
          <p:cNvPr id="14" name="TextBox 14"/>
          <p:cNvSpPr txBox="1"/>
          <p:nvPr/>
        </p:nvSpPr>
        <p:spPr>
          <a:xfrm>
            <a:off x="3200398" y="8779730"/>
            <a:ext cx="13335001" cy="1228830"/>
          </a:xfrm>
          <a:prstGeom prst="rect">
            <a:avLst/>
          </a:prstGeom>
        </p:spPr>
        <p:txBody>
          <a:bodyPr lIns="0" tIns="0" rIns="0" bIns="0" rtlCol="0" anchor="t">
            <a:spAutoFit/>
          </a:bodyPr>
          <a:lstStyle/>
          <a:p>
            <a:pPr algn="ctr">
              <a:lnSpc>
                <a:spcPts val="4500"/>
              </a:lnSpc>
            </a:pPr>
            <a:r>
              <a:rPr lang="en-US" sz="3214">
                <a:solidFill>
                  <a:srgbClr val="7BA5CD"/>
                </a:solidFill>
                <a:latin typeface="Poppins"/>
                <a:ea typeface="Poppins"/>
                <a:cs typeface="Poppins"/>
                <a:sym typeface="Poppins"/>
              </a:rPr>
              <a:t>A </a:t>
            </a:r>
            <a:r>
              <a:rPr lang="en-US" sz="3214" b="1">
                <a:solidFill>
                  <a:srgbClr val="7BA5CD"/>
                </a:solidFill>
                <a:latin typeface="Poppins Bold"/>
                <a:ea typeface="Poppins Bold"/>
                <a:cs typeface="Poppins Bold"/>
                <a:sym typeface="Poppins Bold"/>
              </a:rPr>
              <a:t>thin cross-section </a:t>
            </a:r>
            <a:r>
              <a:rPr lang="en-US" sz="3214">
                <a:solidFill>
                  <a:srgbClr val="7BA5CD"/>
                </a:solidFill>
                <a:latin typeface="Poppins"/>
                <a:ea typeface="Poppins"/>
                <a:cs typeface="Poppins"/>
                <a:sym typeface="Poppins"/>
              </a:rPr>
              <a:t>of the entire oyster is processed and stained to make cellular structures visible under a microscope.</a:t>
            </a:r>
          </a:p>
        </p:txBody>
      </p:sp>
      <p:sp>
        <p:nvSpPr>
          <p:cNvPr id="15" name="AutoShape 15"/>
          <p:cNvSpPr/>
          <p:nvPr/>
        </p:nvSpPr>
        <p:spPr>
          <a:xfrm flipV="1">
            <a:off x="7565506" y="5751051"/>
            <a:ext cx="2231398" cy="1095523"/>
          </a:xfrm>
          <a:prstGeom prst="line">
            <a:avLst/>
          </a:prstGeom>
          <a:ln w="152400" cap="rnd">
            <a:solidFill>
              <a:srgbClr val="3C7FC0"/>
            </a:solidFill>
            <a:prstDash val="solid"/>
            <a:headEnd type="none" w="sm" len="sm"/>
            <a:tailEnd type="arrow" w="med" len="sm"/>
          </a:ln>
        </p:spPr>
        <p:txBody>
          <a:bodyPr/>
          <a:lstStyle/>
          <a:p>
            <a:endParaRPr lang="en-US"/>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 y="1147281"/>
            <a:ext cx="8077200" cy="1811848"/>
          </a:xfrm>
          <a:prstGeom prst="rect">
            <a:avLst/>
          </a:prstGeom>
        </p:spPr>
        <p:txBody>
          <a:bodyPr lIns="0" tIns="0" rIns="0" bIns="0" rtlCol="0" anchor="t">
            <a:spAutoFit/>
          </a:bodyPr>
          <a:lstStyle/>
          <a:p>
            <a:pPr algn="l">
              <a:lnSpc>
                <a:spcPts val="7325"/>
              </a:lnSpc>
            </a:pPr>
            <a:r>
              <a:rPr lang="en-US" sz="8618" b="1">
                <a:solidFill>
                  <a:srgbClr val="3C7FC0"/>
                </a:solidFill>
                <a:latin typeface="Poppins Bold"/>
                <a:ea typeface="Poppins Bold"/>
                <a:cs typeface="Poppins Bold"/>
                <a:sym typeface="Poppins Bold"/>
              </a:rPr>
              <a:t>A Microscopic Threat</a:t>
            </a:r>
          </a:p>
        </p:txBody>
      </p:sp>
      <p:sp>
        <p:nvSpPr>
          <p:cNvPr id="3" name="TextBox 3"/>
          <p:cNvSpPr txBox="1"/>
          <p:nvPr/>
        </p:nvSpPr>
        <p:spPr>
          <a:xfrm>
            <a:off x="457200" y="3207805"/>
            <a:ext cx="5952163" cy="952373"/>
          </a:xfrm>
          <a:prstGeom prst="rect">
            <a:avLst/>
          </a:prstGeom>
        </p:spPr>
        <p:txBody>
          <a:bodyPr lIns="0" tIns="0" rIns="0" bIns="0" rtlCol="0" anchor="t">
            <a:spAutoFit/>
          </a:bodyPr>
          <a:lstStyle/>
          <a:p>
            <a:pPr algn="l">
              <a:lnSpc>
                <a:spcPts val="3615"/>
              </a:lnSpc>
            </a:pPr>
            <a:r>
              <a:rPr lang="en-US" sz="3200" b="1">
                <a:solidFill>
                  <a:srgbClr val="3C7FC0"/>
                </a:solidFill>
                <a:latin typeface="Poppins Bold"/>
                <a:ea typeface="Poppins Bold"/>
                <a:cs typeface="Poppins Bold"/>
                <a:sym typeface="Poppins Bold"/>
              </a:rPr>
              <a:t>The MSX Parasite (</a:t>
            </a:r>
            <a:r>
              <a:rPr lang="en-US" sz="3200" b="1" i="1">
                <a:solidFill>
                  <a:srgbClr val="3C7FC0"/>
                </a:solidFill>
                <a:latin typeface="Poppins Bold Italics"/>
                <a:ea typeface="Poppins Bold Italics"/>
                <a:cs typeface="Poppins Bold Italics"/>
                <a:sym typeface="Poppins Bold Italics"/>
              </a:rPr>
              <a:t>Haplosporidium Nelsoni</a:t>
            </a:r>
            <a:r>
              <a:rPr lang="en-US" sz="3200" b="1">
                <a:solidFill>
                  <a:srgbClr val="3C7FC0"/>
                </a:solidFill>
                <a:latin typeface="Poppins Bold"/>
                <a:ea typeface="Poppins Bold"/>
                <a:cs typeface="Poppins Bold"/>
                <a:sym typeface="Poppins Bold"/>
              </a:rPr>
              <a:t>)</a:t>
            </a:r>
          </a:p>
        </p:txBody>
      </p:sp>
      <p:sp>
        <p:nvSpPr>
          <p:cNvPr id="4" name="TextBox 4"/>
          <p:cNvSpPr txBox="1"/>
          <p:nvPr/>
        </p:nvSpPr>
        <p:spPr>
          <a:xfrm>
            <a:off x="457200" y="4332654"/>
            <a:ext cx="6476807" cy="4569581"/>
          </a:xfrm>
          <a:prstGeom prst="rect">
            <a:avLst/>
          </a:prstGeom>
        </p:spPr>
        <p:txBody>
          <a:bodyPr lIns="0" tIns="0" rIns="0" bIns="0" rtlCol="0" anchor="t">
            <a:spAutoFit/>
          </a:bodyPr>
          <a:lstStyle/>
          <a:p>
            <a:pPr marL="639958" lvl="2" indent="-213319" algn="l">
              <a:lnSpc>
                <a:spcPts val="3919"/>
              </a:lnSpc>
              <a:buFont typeface="Arial"/>
              <a:buChar char="⚬"/>
            </a:pPr>
            <a:r>
              <a:rPr lang="en-US" sz="2799">
                <a:solidFill>
                  <a:srgbClr val="3C7FC0"/>
                </a:solidFill>
                <a:latin typeface="Poppins"/>
                <a:ea typeface="Poppins"/>
                <a:cs typeface="Poppins"/>
                <a:sym typeface="Poppins"/>
              </a:rPr>
              <a:t>A protozoan parasite that causes Multinucleated Sphere X (MSX) disease.</a:t>
            </a:r>
          </a:p>
          <a:p>
            <a:pPr marL="639958" lvl="2" indent="-213319" algn="l">
              <a:lnSpc>
                <a:spcPts val="3919"/>
              </a:lnSpc>
              <a:buFont typeface="Arial"/>
              <a:buChar char="⚬"/>
            </a:pPr>
            <a:r>
              <a:rPr lang="en-US" sz="2799">
                <a:solidFill>
                  <a:srgbClr val="3C7FC0"/>
                </a:solidFill>
                <a:latin typeface="Poppins"/>
                <a:ea typeface="Poppins"/>
                <a:cs typeface="Poppins"/>
                <a:sym typeface="Poppins"/>
              </a:rPr>
              <a:t>Leads to severe tissue damage and high mortality rates in infected oysters.</a:t>
            </a:r>
          </a:p>
          <a:p>
            <a:pPr marL="639958" lvl="2" indent="-213319" algn="l">
              <a:lnSpc>
                <a:spcPts val="3919"/>
              </a:lnSpc>
              <a:buFont typeface="Arial"/>
              <a:buChar char="⚬"/>
            </a:pPr>
            <a:r>
              <a:rPr lang="en-US" sz="2799">
                <a:solidFill>
                  <a:srgbClr val="3C7FC0"/>
                </a:solidFill>
                <a:latin typeface="Poppins"/>
                <a:ea typeface="Poppins"/>
                <a:cs typeface="Poppins"/>
                <a:sym typeface="Poppins"/>
              </a:rPr>
              <a:t>Early and accurate detection is the only way to manage its spread and protect the industry.</a:t>
            </a:r>
          </a:p>
        </p:txBody>
      </p:sp>
      <p:grpSp>
        <p:nvGrpSpPr>
          <p:cNvPr id="22" name="Group 21">
            <a:extLst>
              <a:ext uri="{FF2B5EF4-FFF2-40B4-BE49-F238E27FC236}">
                <a16:creationId xmlns:a16="http://schemas.microsoft.com/office/drawing/2014/main" id="{4AA51792-4C81-4720-94DD-D02A8B5C89B2}"/>
              </a:ext>
            </a:extLst>
          </p:cNvPr>
          <p:cNvGrpSpPr/>
          <p:nvPr/>
        </p:nvGrpSpPr>
        <p:grpSpPr>
          <a:xfrm>
            <a:off x="13473116" y="332536"/>
            <a:ext cx="4212000" cy="9639830"/>
            <a:chOff x="13473116" y="332536"/>
            <a:chExt cx="4212000" cy="9639830"/>
          </a:xfrm>
        </p:grpSpPr>
        <p:grpSp>
          <p:nvGrpSpPr>
            <p:cNvPr id="11" name="Group 11"/>
            <p:cNvGrpSpPr/>
            <p:nvPr/>
          </p:nvGrpSpPr>
          <p:grpSpPr>
            <a:xfrm>
              <a:off x="13473116" y="332536"/>
              <a:ext cx="4212000" cy="4435200"/>
              <a:chOff x="0" y="0"/>
              <a:chExt cx="5616000" cy="5913600"/>
            </a:xfrm>
          </p:grpSpPr>
          <p:sp>
            <p:nvSpPr>
              <p:cNvPr id="12" name="Freeform 12"/>
              <p:cNvSpPr/>
              <p:nvPr/>
            </p:nvSpPr>
            <p:spPr>
              <a:xfrm>
                <a:off x="0" y="0"/>
                <a:ext cx="5615940" cy="5913628"/>
              </a:xfrm>
              <a:custGeom>
                <a:avLst/>
                <a:gdLst/>
                <a:ahLst/>
                <a:cxnLst/>
                <a:rect l="l" t="t" r="r" b="b"/>
                <a:pathLst>
                  <a:path w="5615940" h="5913628">
                    <a:moveTo>
                      <a:pt x="0" y="0"/>
                    </a:moveTo>
                    <a:lnTo>
                      <a:pt x="5615940" y="0"/>
                    </a:lnTo>
                    <a:lnTo>
                      <a:pt x="5615940" y="5913628"/>
                    </a:lnTo>
                    <a:lnTo>
                      <a:pt x="0" y="5913628"/>
                    </a:lnTo>
                    <a:lnTo>
                      <a:pt x="0" y="0"/>
                    </a:lnTo>
                    <a:close/>
                  </a:path>
                </a:pathLst>
              </a:custGeom>
              <a:blipFill>
                <a:blip r:embed="rId3">
                  <a:extLst>
                    <a:ext uri="{BEBA8EAE-BF5A-486C-A8C5-ECC9F3942E4B}">
                      <a14:imgProps xmlns:a14="http://schemas.microsoft.com/office/drawing/2010/main">
                        <a14:imgLayer r:embed="rId4">
                          <a14:imgEffect>
                            <a14:sharpenSoften amount="72000"/>
                          </a14:imgEffect>
                          <a14:imgEffect>
                            <a14:saturation sat="400000"/>
                          </a14:imgEffect>
                          <a14:imgEffect>
                            <a14:brightnessContrast contrast="-4000"/>
                          </a14:imgEffect>
                        </a14:imgLayer>
                      </a14:imgProps>
                    </a:ext>
                  </a:extLst>
                </a:blip>
                <a:stretch>
                  <a:fillRect t="-3603" r="-1" b="-3602"/>
                </a:stretch>
              </a:blipFill>
              <a:ln w="19050" cap="sq">
                <a:solidFill>
                  <a:srgbClr val="3C7FC0"/>
                </a:solidFill>
                <a:prstDash val="solid"/>
                <a:miter/>
              </a:ln>
            </p:spPr>
            <p:txBody>
              <a:bodyPr/>
              <a:lstStyle/>
              <a:p>
                <a:endParaRPr lang="en-US"/>
              </a:p>
            </p:txBody>
          </p:sp>
          <p:sp>
            <p:nvSpPr>
              <p:cNvPr id="13" name="Freeform 13"/>
              <p:cNvSpPr/>
              <p:nvPr/>
            </p:nvSpPr>
            <p:spPr>
              <a:xfrm>
                <a:off x="-1524" y="-1524"/>
                <a:ext cx="5618988" cy="5916676"/>
              </a:xfrm>
              <a:custGeom>
                <a:avLst/>
                <a:gdLst/>
                <a:ahLst/>
                <a:cxnLst/>
                <a:rect l="l" t="t" r="r" b="b"/>
                <a:pathLst>
                  <a:path w="5618988" h="5916676">
                    <a:moveTo>
                      <a:pt x="1524" y="0"/>
                    </a:moveTo>
                    <a:lnTo>
                      <a:pt x="5617464" y="0"/>
                    </a:lnTo>
                    <a:cubicBezTo>
                      <a:pt x="5618353" y="0"/>
                      <a:pt x="5618988" y="762"/>
                      <a:pt x="5618988" y="1524"/>
                    </a:cubicBezTo>
                    <a:lnTo>
                      <a:pt x="5618988" y="5915152"/>
                    </a:lnTo>
                    <a:cubicBezTo>
                      <a:pt x="5618988" y="5916041"/>
                      <a:pt x="5618226" y="5916676"/>
                      <a:pt x="5617464" y="5916676"/>
                    </a:cubicBezTo>
                    <a:lnTo>
                      <a:pt x="1524" y="5916676"/>
                    </a:lnTo>
                    <a:cubicBezTo>
                      <a:pt x="635" y="5916676"/>
                      <a:pt x="0" y="5915914"/>
                      <a:pt x="0" y="5915152"/>
                    </a:cubicBezTo>
                    <a:lnTo>
                      <a:pt x="0" y="1524"/>
                    </a:lnTo>
                    <a:cubicBezTo>
                      <a:pt x="0" y="635"/>
                      <a:pt x="762" y="0"/>
                      <a:pt x="1524" y="0"/>
                    </a:cubicBezTo>
                    <a:moveTo>
                      <a:pt x="1524" y="3048"/>
                    </a:moveTo>
                    <a:lnTo>
                      <a:pt x="1524" y="1524"/>
                    </a:lnTo>
                    <a:lnTo>
                      <a:pt x="3048" y="1524"/>
                    </a:lnTo>
                    <a:lnTo>
                      <a:pt x="3048" y="5915152"/>
                    </a:lnTo>
                    <a:lnTo>
                      <a:pt x="1524" y="5915152"/>
                    </a:lnTo>
                    <a:lnTo>
                      <a:pt x="1524" y="5913628"/>
                    </a:lnTo>
                    <a:lnTo>
                      <a:pt x="5617464" y="5913628"/>
                    </a:lnTo>
                    <a:lnTo>
                      <a:pt x="5617464" y="5915152"/>
                    </a:lnTo>
                    <a:lnTo>
                      <a:pt x="5615940" y="5915152"/>
                    </a:lnTo>
                    <a:lnTo>
                      <a:pt x="5615940" y="1524"/>
                    </a:lnTo>
                    <a:lnTo>
                      <a:pt x="5617464" y="1524"/>
                    </a:lnTo>
                    <a:lnTo>
                      <a:pt x="5617464" y="3048"/>
                    </a:lnTo>
                    <a:lnTo>
                      <a:pt x="1524" y="3048"/>
                    </a:lnTo>
                    <a:close/>
                  </a:path>
                </a:pathLst>
              </a:custGeom>
              <a:solidFill>
                <a:srgbClr val="4F81BD"/>
              </a:solidFill>
              <a:ln w="19050" cap="sq">
                <a:solidFill>
                  <a:srgbClr val="3C7FC0"/>
                </a:solidFill>
                <a:prstDash val="solid"/>
                <a:miter/>
              </a:ln>
            </p:spPr>
            <p:txBody>
              <a:bodyPr/>
              <a:lstStyle/>
              <a:p>
                <a:endParaRPr lang="en-US"/>
              </a:p>
            </p:txBody>
          </p:sp>
        </p:grpSp>
        <p:grpSp>
          <p:nvGrpSpPr>
            <p:cNvPr id="14" name="Group 14"/>
            <p:cNvGrpSpPr/>
            <p:nvPr/>
          </p:nvGrpSpPr>
          <p:grpSpPr>
            <a:xfrm>
              <a:off x="13473116" y="4963938"/>
              <a:ext cx="4212000" cy="4435200"/>
              <a:chOff x="0" y="0"/>
              <a:chExt cx="5616000" cy="5913600"/>
            </a:xfrm>
          </p:grpSpPr>
          <p:sp>
            <p:nvSpPr>
              <p:cNvPr id="15" name="Freeform 15"/>
              <p:cNvSpPr/>
              <p:nvPr/>
            </p:nvSpPr>
            <p:spPr>
              <a:xfrm>
                <a:off x="0" y="0"/>
                <a:ext cx="5615940" cy="5913628"/>
              </a:xfrm>
              <a:custGeom>
                <a:avLst/>
                <a:gdLst/>
                <a:ahLst/>
                <a:cxnLst/>
                <a:rect l="l" t="t" r="r" b="b"/>
                <a:pathLst>
                  <a:path w="5615940" h="5913628">
                    <a:moveTo>
                      <a:pt x="0" y="0"/>
                    </a:moveTo>
                    <a:lnTo>
                      <a:pt x="5615940" y="0"/>
                    </a:lnTo>
                    <a:lnTo>
                      <a:pt x="5615940" y="5913628"/>
                    </a:lnTo>
                    <a:lnTo>
                      <a:pt x="0" y="5913628"/>
                    </a:lnTo>
                    <a:lnTo>
                      <a:pt x="0" y="0"/>
                    </a:lnTo>
                    <a:close/>
                  </a:path>
                </a:pathLst>
              </a:custGeom>
              <a:blipFill>
                <a:blip r:embed="rId5">
                  <a:extLst>
                    <a:ext uri="{BEBA8EAE-BF5A-486C-A8C5-ECC9F3942E4B}">
                      <a14:imgProps xmlns:a14="http://schemas.microsoft.com/office/drawing/2010/main">
                        <a14:imgLayer r:embed="rId6">
                          <a14:imgEffect>
                            <a14:sharpenSoften amount="45000"/>
                          </a14:imgEffect>
                          <a14:imgEffect>
                            <a14:saturation sat="400000"/>
                          </a14:imgEffect>
                          <a14:imgEffect>
                            <a14:brightnessContrast bright="4000" contrast="-37000"/>
                          </a14:imgEffect>
                        </a14:imgLayer>
                      </a14:imgProps>
                    </a:ext>
                  </a:extLst>
                </a:blip>
                <a:stretch>
                  <a:fillRect l="-31121" r="-31122"/>
                </a:stretch>
              </a:blipFill>
              <a:ln w="19050" cap="sq">
                <a:solidFill>
                  <a:srgbClr val="3C7FC0"/>
                </a:solidFill>
                <a:prstDash val="solid"/>
                <a:miter/>
              </a:ln>
            </p:spPr>
            <p:txBody>
              <a:bodyPr/>
              <a:lstStyle/>
              <a:p>
                <a:endParaRPr lang="en-US"/>
              </a:p>
            </p:txBody>
          </p:sp>
          <p:sp>
            <p:nvSpPr>
              <p:cNvPr id="16" name="Freeform 16"/>
              <p:cNvSpPr/>
              <p:nvPr/>
            </p:nvSpPr>
            <p:spPr>
              <a:xfrm>
                <a:off x="-1524" y="-1524"/>
                <a:ext cx="5618988" cy="5916676"/>
              </a:xfrm>
              <a:custGeom>
                <a:avLst/>
                <a:gdLst/>
                <a:ahLst/>
                <a:cxnLst/>
                <a:rect l="l" t="t" r="r" b="b"/>
                <a:pathLst>
                  <a:path w="5618988" h="5916676">
                    <a:moveTo>
                      <a:pt x="1524" y="0"/>
                    </a:moveTo>
                    <a:lnTo>
                      <a:pt x="5617464" y="0"/>
                    </a:lnTo>
                    <a:cubicBezTo>
                      <a:pt x="5618353" y="0"/>
                      <a:pt x="5618988" y="762"/>
                      <a:pt x="5618988" y="1524"/>
                    </a:cubicBezTo>
                    <a:lnTo>
                      <a:pt x="5618988" y="5915152"/>
                    </a:lnTo>
                    <a:cubicBezTo>
                      <a:pt x="5618988" y="5916041"/>
                      <a:pt x="5618226" y="5916676"/>
                      <a:pt x="5617464" y="5916676"/>
                    </a:cubicBezTo>
                    <a:lnTo>
                      <a:pt x="1524" y="5916676"/>
                    </a:lnTo>
                    <a:cubicBezTo>
                      <a:pt x="635" y="5916676"/>
                      <a:pt x="0" y="5915914"/>
                      <a:pt x="0" y="5915152"/>
                    </a:cubicBezTo>
                    <a:lnTo>
                      <a:pt x="0" y="1524"/>
                    </a:lnTo>
                    <a:cubicBezTo>
                      <a:pt x="0" y="635"/>
                      <a:pt x="762" y="0"/>
                      <a:pt x="1524" y="0"/>
                    </a:cubicBezTo>
                    <a:moveTo>
                      <a:pt x="1524" y="3048"/>
                    </a:moveTo>
                    <a:lnTo>
                      <a:pt x="1524" y="1524"/>
                    </a:lnTo>
                    <a:lnTo>
                      <a:pt x="3048" y="1524"/>
                    </a:lnTo>
                    <a:lnTo>
                      <a:pt x="3048" y="5915152"/>
                    </a:lnTo>
                    <a:lnTo>
                      <a:pt x="1524" y="5915152"/>
                    </a:lnTo>
                    <a:lnTo>
                      <a:pt x="1524" y="5913628"/>
                    </a:lnTo>
                    <a:lnTo>
                      <a:pt x="5617464" y="5913628"/>
                    </a:lnTo>
                    <a:lnTo>
                      <a:pt x="5617464" y="5915152"/>
                    </a:lnTo>
                    <a:lnTo>
                      <a:pt x="5615940" y="5915152"/>
                    </a:lnTo>
                    <a:lnTo>
                      <a:pt x="5615940" y="1524"/>
                    </a:lnTo>
                    <a:lnTo>
                      <a:pt x="5617464" y="1524"/>
                    </a:lnTo>
                    <a:lnTo>
                      <a:pt x="5617464" y="3048"/>
                    </a:lnTo>
                    <a:lnTo>
                      <a:pt x="1524" y="3048"/>
                    </a:lnTo>
                    <a:close/>
                  </a:path>
                </a:pathLst>
              </a:custGeom>
              <a:solidFill>
                <a:srgbClr val="4F81BD"/>
              </a:solidFill>
              <a:ln w="19050" cap="sq">
                <a:solidFill>
                  <a:srgbClr val="3C7FC0"/>
                </a:solidFill>
                <a:prstDash val="solid"/>
                <a:miter/>
              </a:ln>
            </p:spPr>
            <p:txBody>
              <a:bodyPr/>
              <a:lstStyle/>
              <a:p>
                <a:endParaRPr lang="en-US"/>
              </a:p>
            </p:txBody>
          </p:sp>
        </p:grpSp>
        <p:sp>
          <p:nvSpPr>
            <p:cNvPr id="17" name="TextBox 17"/>
            <p:cNvSpPr txBox="1"/>
            <p:nvPr/>
          </p:nvSpPr>
          <p:spPr>
            <a:xfrm>
              <a:off x="13682395" y="9623915"/>
              <a:ext cx="3793442" cy="348451"/>
            </a:xfrm>
            <a:prstGeom prst="rect">
              <a:avLst/>
            </a:prstGeom>
          </p:spPr>
          <p:txBody>
            <a:bodyPr lIns="0" tIns="0" rIns="0" bIns="0" rtlCol="0" anchor="t">
              <a:spAutoFit/>
            </a:bodyPr>
            <a:lstStyle/>
            <a:p>
              <a:pPr algn="ctr">
                <a:lnSpc>
                  <a:spcPts val="2799"/>
                </a:lnSpc>
              </a:pPr>
              <a:r>
                <a:rPr lang="en-US" sz="2799" b="1" dirty="0">
                  <a:solidFill>
                    <a:srgbClr val="7BA5CD"/>
                  </a:solidFill>
                  <a:latin typeface="Poppins Bold"/>
                  <a:ea typeface="Poppins Bold"/>
                  <a:cs typeface="Poppins Bold"/>
                  <a:sym typeface="Poppins Bold"/>
                </a:rPr>
                <a:t>MSX-Infected Tissue</a:t>
              </a:r>
            </a:p>
          </p:txBody>
        </p:sp>
      </p:grpSp>
      <p:grpSp>
        <p:nvGrpSpPr>
          <p:cNvPr id="21" name="Group 20">
            <a:extLst>
              <a:ext uri="{FF2B5EF4-FFF2-40B4-BE49-F238E27FC236}">
                <a16:creationId xmlns:a16="http://schemas.microsoft.com/office/drawing/2014/main" id="{E116D52E-9CE8-609C-0C49-681CF4785486}"/>
              </a:ext>
            </a:extLst>
          </p:cNvPr>
          <p:cNvGrpSpPr/>
          <p:nvPr/>
        </p:nvGrpSpPr>
        <p:grpSpPr>
          <a:xfrm>
            <a:off x="8802054" y="314634"/>
            <a:ext cx="4698609" cy="9657732"/>
            <a:chOff x="8802054" y="314634"/>
            <a:chExt cx="4698609" cy="9657732"/>
          </a:xfrm>
        </p:grpSpPr>
        <p:grpSp>
          <p:nvGrpSpPr>
            <p:cNvPr id="5" name="Group 5"/>
            <p:cNvGrpSpPr/>
            <p:nvPr/>
          </p:nvGrpSpPr>
          <p:grpSpPr>
            <a:xfrm>
              <a:off x="9027359" y="314634"/>
              <a:ext cx="4248000" cy="4435200"/>
              <a:chOff x="0" y="0"/>
              <a:chExt cx="5664000" cy="5913600"/>
            </a:xfrm>
          </p:grpSpPr>
          <p:sp>
            <p:nvSpPr>
              <p:cNvPr id="6" name="Freeform 6"/>
              <p:cNvSpPr/>
              <p:nvPr/>
            </p:nvSpPr>
            <p:spPr>
              <a:xfrm>
                <a:off x="0" y="0"/>
                <a:ext cx="5663946" cy="5913628"/>
              </a:xfrm>
              <a:custGeom>
                <a:avLst/>
                <a:gdLst/>
                <a:ahLst/>
                <a:cxnLst/>
                <a:rect l="l" t="t" r="r" b="b"/>
                <a:pathLst>
                  <a:path w="5663946" h="5913628">
                    <a:moveTo>
                      <a:pt x="0" y="0"/>
                    </a:moveTo>
                    <a:lnTo>
                      <a:pt x="5663946" y="0"/>
                    </a:lnTo>
                    <a:lnTo>
                      <a:pt x="5663946" y="5913628"/>
                    </a:lnTo>
                    <a:lnTo>
                      <a:pt x="0" y="5913628"/>
                    </a:lnTo>
                    <a:lnTo>
                      <a:pt x="0" y="0"/>
                    </a:lnTo>
                    <a:close/>
                  </a:path>
                </a:pathLst>
              </a:custGeom>
              <a:blipFill>
                <a:blip r:embed="rId7"/>
                <a:stretch>
                  <a:fillRect t="-7814" b="-7814"/>
                </a:stretch>
              </a:blipFill>
              <a:ln w="19050" cap="sq">
                <a:solidFill>
                  <a:srgbClr val="3C7FC0"/>
                </a:solidFill>
                <a:prstDash val="solid"/>
                <a:miter/>
              </a:ln>
            </p:spPr>
            <p:txBody>
              <a:bodyPr/>
              <a:lstStyle/>
              <a:p>
                <a:endParaRPr lang="en-US"/>
              </a:p>
            </p:txBody>
          </p:sp>
          <p:sp>
            <p:nvSpPr>
              <p:cNvPr id="7" name="Freeform 7"/>
              <p:cNvSpPr/>
              <p:nvPr/>
            </p:nvSpPr>
            <p:spPr>
              <a:xfrm>
                <a:off x="-1524" y="-1524"/>
                <a:ext cx="5666994" cy="5916676"/>
              </a:xfrm>
              <a:custGeom>
                <a:avLst/>
                <a:gdLst/>
                <a:ahLst/>
                <a:cxnLst/>
                <a:rect l="l" t="t" r="r" b="b"/>
                <a:pathLst>
                  <a:path w="5666994" h="5916676">
                    <a:moveTo>
                      <a:pt x="1524" y="0"/>
                    </a:moveTo>
                    <a:lnTo>
                      <a:pt x="5665470" y="0"/>
                    </a:lnTo>
                    <a:cubicBezTo>
                      <a:pt x="5666359" y="0"/>
                      <a:pt x="5666994" y="762"/>
                      <a:pt x="5666994" y="1524"/>
                    </a:cubicBezTo>
                    <a:lnTo>
                      <a:pt x="5666994" y="5915152"/>
                    </a:lnTo>
                    <a:cubicBezTo>
                      <a:pt x="5666994" y="5916041"/>
                      <a:pt x="5666232" y="5916676"/>
                      <a:pt x="5665470" y="5916676"/>
                    </a:cubicBezTo>
                    <a:lnTo>
                      <a:pt x="1524" y="5916676"/>
                    </a:lnTo>
                    <a:cubicBezTo>
                      <a:pt x="635" y="5916676"/>
                      <a:pt x="0" y="5915914"/>
                      <a:pt x="0" y="5915152"/>
                    </a:cubicBezTo>
                    <a:lnTo>
                      <a:pt x="0" y="1524"/>
                    </a:lnTo>
                    <a:cubicBezTo>
                      <a:pt x="0" y="635"/>
                      <a:pt x="762" y="0"/>
                      <a:pt x="1524" y="0"/>
                    </a:cubicBezTo>
                    <a:moveTo>
                      <a:pt x="1524" y="3048"/>
                    </a:moveTo>
                    <a:lnTo>
                      <a:pt x="1524" y="1524"/>
                    </a:lnTo>
                    <a:lnTo>
                      <a:pt x="3048" y="1524"/>
                    </a:lnTo>
                    <a:lnTo>
                      <a:pt x="3048" y="5915152"/>
                    </a:lnTo>
                    <a:lnTo>
                      <a:pt x="1524" y="5915152"/>
                    </a:lnTo>
                    <a:lnTo>
                      <a:pt x="1524" y="5913628"/>
                    </a:lnTo>
                    <a:lnTo>
                      <a:pt x="5665470" y="5913628"/>
                    </a:lnTo>
                    <a:lnTo>
                      <a:pt x="5665470" y="5915152"/>
                    </a:lnTo>
                    <a:lnTo>
                      <a:pt x="5663946" y="5915152"/>
                    </a:lnTo>
                    <a:lnTo>
                      <a:pt x="5663946" y="1524"/>
                    </a:lnTo>
                    <a:lnTo>
                      <a:pt x="5665470" y="1524"/>
                    </a:lnTo>
                    <a:lnTo>
                      <a:pt x="5665470" y="3048"/>
                    </a:lnTo>
                    <a:lnTo>
                      <a:pt x="1524" y="3048"/>
                    </a:lnTo>
                    <a:close/>
                  </a:path>
                </a:pathLst>
              </a:custGeom>
              <a:solidFill>
                <a:srgbClr val="4F81BD"/>
              </a:solidFill>
              <a:ln w="19050" cap="sq">
                <a:solidFill>
                  <a:srgbClr val="3C7FC0"/>
                </a:solidFill>
                <a:prstDash val="solid"/>
                <a:miter/>
              </a:ln>
            </p:spPr>
            <p:txBody>
              <a:bodyPr/>
              <a:lstStyle/>
              <a:p>
                <a:endParaRPr lang="en-US"/>
              </a:p>
            </p:txBody>
          </p:sp>
        </p:grpSp>
        <p:grpSp>
          <p:nvGrpSpPr>
            <p:cNvPr id="8" name="Group 8"/>
            <p:cNvGrpSpPr/>
            <p:nvPr/>
          </p:nvGrpSpPr>
          <p:grpSpPr>
            <a:xfrm>
              <a:off x="9027359" y="4986876"/>
              <a:ext cx="4248000" cy="4435200"/>
              <a:chOff x="0" y="0"/>
              <a:chExt cx="5664000" cy="5913600"/>
            </a:xfrm>
          </p:grpSpPr>
          <p:sp>
            <p:nvSpPr>
              <p:cNvPr id="9" name="Freeform 9"/>
              <p:cNvSpPr/>
              <p:nvPr/>
            </p:nvSpPr>
            <p:spPr>
              <a:xfrm>
                <a:off x="0" y="0"/>
                <a:ext cx="5663946" cy="5913628"/>
              </a:xfrm>
              <a:custGeom>
                <a:avLst/>
                <a:gdLst/>
                <a:ahLst/>
                <a:cxnLst/>
                <a:rect l="l" t="t" r="r" b="b"/>
                <a:pathLst>
                  <a:path w="5663946" h="5913628">
                    <a:moveTo>
                      <a:pt x="0" y="0"/>
                    </a:moveTo>
                    <a:lnTo>
                      <a:pt x="5663946" y="0"/>
                    </a:lnTo>
                    <a:lnTo>
                      <a:pt x="5663946" y="5913628"/>
                    </a:lnTo>
                    <a:lnTo>
                      <a:pt x="0" y="5913628"/>
                    </a:lnTo>
                    <a:lnTo>
                      <a:pt x="0" y="0"/>
                    </a:lnTo>
                    <a:close/>
                  </a:path>
                </a:pathLst>
              </a:custGeom>
              <a:blipFill>
                <a:blip r:embed="rId8">
                  <a:extLst>
                    <a:ext uri="{BEBA8EAE-BF5A-486C-A8C5-ECC9F3942E4B}">
                      <a14:imgProps xmlns:a14="http://schemas.microsoft.com/office/drawing/2010/main">
                        <a14:imgLayer r:embed="rId9">
                          <a14:imgEffect>
                            <a14:sharpenSoften amount="33000"/>
                          </a14:imgEffect>
                          <a14:imgEffect>
                            <a14:saturation sat="238000"/>
                          </a14:imgEffect>
                          <a14:imgEffect>
                            <a14:brightnessContrast contrast="-2000"/>
                          </a14:imgEffect>
                        </a14:imgLayer>
                      </a14:imgProps>
                    </a:ext>
                  </a:extLst>
                </a:blip>
                <a:stretch>
                  <a:fillRect l="-30433" r="-30434"/>
                </a:stretch>
              </a:blipFill>
              <a:ln w="19050" cap="sq">
                <a:solidFill>
                  <a:srgbClr val="3C7FC0"/>
                </a:solidFill>
                <a:prstDash val="solid"/>
                <a:miter/>
              </a:ln>
            </p:spPr>
            <p:txBody>
              <a:bodyPr/>
              <a:lstStyle/>
              <a:p>
                <a:endParaRPr lang="en-US"/>
              </a:p>
            </p:txBody>
          </p:sp>
          <p:sp>
            <p:nvSpPr>
              <p:cNvPr id="10" name="Freeform 10"/>
              <p:cNvSpPr/>
              <p:nvPr/>
            </p:nvSpPr>
            <p:spPr>
              <a:xfrm>
                <a:off x="-1524" y="-1524"/>
                <a:ext cx="5666994" cy="5916676"/>
              </a:xfrm>
              <a:custGeom>
                <a:avLst/>
                <a:gdLst/>
                <a:ahLst/>
                <a:cxnLst/>
                <a:rect l="l" t="t" r="r" b="b"/>
                <a:pathLst>
                  <a:path w="5666994" h="5916676">
                    <a:moveTo>
                      <a:pt x="1524" y="0"/>
                    </a:moveTo>
                    <a:lnTo>
                      <a:pt x="5665470" y="0"/>
                    </a:lnTo>
                    <a:cubicBezTo>
                      <a:pt x="5666359" y="0"/>
                      <a:pt x="5666994" y="762"/>
                      <a:pt x="5666994" y="1524"/>
                    </a:cubicBezTo>
                    <a:lnTo>
                      <a:pt x="5666994" y="5915152"/>
                    </a:lnTo>
                    <a:cubicBezTo>
                      <a:pt x="5666994" y="5916041"/>
                      <a:pt x="5666232" y="5916676"/>
                      <a:pt x="5665470" y="5916676"/>
                    </a:cubicBezTo>
                    <a:lnTo>
                      <a:pt x="1524" y="5916676"/>
                    </a:lnTo>
                    <a:cubicBezTo>
                      <a:pt x="635" y="5916676"/>
                      <a:pt x="0" y="5915914"/>
                      <a:pt x="0" y="5915152"/>
                    </a:cubicBezTo>
                    <a:lnTo>
                      <a:pt x="0" y="1524"/>
                    </a:lnTo>
                    <a:cubicBezTo>
                      <a:pt x="0" y="635"/>
                      <a:pt x="762" y="0"/>
                      <a:pt x="1524" y="0"/>
                    </a:cubicBezTo>
                    <a:moveTo>
                      <a:pt x="1524" y="3048"/>
                    </a:moveTo>
                    <a:lnTo>
                      <a:pt x="1524" y="1524"/>
                    </a:lnTo>
                    <a:lnTo>
                      <a:pt x="3048" y="1524"/>
                    </a:lnTo>
                    <a:lnTo>
                      <a:pt x="3048" y="5915152"/>
                    </a:lnTo>
                    <a:lnTo>
                      <a:pt x="1524" y="5915152"/>
                    </a:lnTo>
                    <a:lnTo>
                      <a:pt x="1524" y="5913628"/>
                    </a:lnTo>
                    <a:lnTo>
                      <a:pt x="5665470" y="5913628"/>
                    </a:lnTo>
                    <a:lnTo>
                      <a:pt x="5665470" y="5915152"/>
                    </a:lnTo>
                    <a:lnTo>
                      <a:pt x="5663946" y="5915152"/>
                    </a:lnTo>
                    <a:lnTo>
                      <a:pt x="5663946" y="1524"/>
                    </a:lnTo>
                    <a:lnTo>
                      <a:pt x="5665470" y="1524"/>
                    </a:lnTo>
                    <a:lnTo>
                      <a:pt x="5665470" y="3048"/>
                    </a:lnTo>
                    <a:lnTo>
                      <a:pt x="1524" y="3048"/>
                    </a:lnTo>
                    <a:close/>
                  </a:path>
                </a:pathLst>
              </a:custGeom>
              <a:solidFill>
                <a:srgbClr val="4F81BD"/>
              </a:solidFill>
              <a:ln w="19050" cap="sq">
                <a:solidFill>
                  <a:srgbClr val="3C7FC0"/>
                </a:solidFill>
                <a:prstDash val="solid"/>
                <a:miter/>
              </a:ln>
            </p:spPr>
            <p:txBody>
              <a:bodyPr/>
              <a:lstStyle/>
              <a:p>
                <a:endParaRPr lang="en-US"/>
              </a:p>
            </p:txBody>
          </p:sp>
        </p:grpSp>
        <p:sp>
          <p:nvSpPr>
            <p:cNvPr id="18" name="TextBox 18"/>
            <p:cNvSpPr txBox="1"/>
            <p:nvPr/>
          </p:nvSpPr>
          <p:spPr>
            <a:xfrm>
              <a:off x="8802054" y="9623915"/>
              <a:ext cx="4698609" cy="348451"/>
            </a:xfrm>
            <a:prstGeom prst="rect">
              <a:avLst/>
            </a:prstGeom>
          </p:spPr>
          <p:txBody>
            <a:bodyPr lIns="0" tIns="0" rIns="0" bIns="0" rtlCol="0" anchor="t">
              <a:spAutoFit/>
            </a:bodyPr>
            <a:lstStyle/>
            <a:p>
              <a:pPr algn="ctr">
                <a:lnSpc>
                  <a:spcPts val="2799"/>
                </a:lnSpc>
              </a:pPr>
              <a:r>
                <a:rPr lang="en-US" sz="2799" b="1" dirty="0">
                  <a:solidFill>
                    <a:srgbClr val="7BA5CD"/>
                  </a:solidFill>
                  <a:latin typeface="Poppins Bold"/>
                  <a:ea typeface="Poppins Bold"/>
                  <a:cs typeface="Poppins Bold"/>
                  <a:sym typeface="Poppins Bold"/>
                </a:rPr>
                <a:t>Healthy Oyster Tissue</a:t>
              </a:r>
            </a:p>
          </p:txBody>
        </p:sp>
      </p:grpSp>
      <p:grpSp>
        <p:nvGrpSpPr>
          <p:cNvPr id="19" name="Group 19"/>
          <p:cNvGrpSpPr>
            <a:grpSpLocks noChangeAspect="1"/>
          </p:cNvGrpSpPr>
          <p:nvPr/>
        </p:nvGrpSpPr>
        <p:grpSpPr>
          <a:xfrm>
            <a:off x="7153314" y="8642317"/>
            <a:ext cx="1381086" cy="1413904"/>
            <a:chOff x="0" y="0"/>
            <a:chExt cx="1841448" cy="1885205"/>
          </a:xfrm>
        </p:grpSpPr>
        <p:sp>
          <p:nvSpPr>
            <p:cNvPr id="20" name="Freeform 20" descr="A black and white logo  AI-generated content may be incorrect."/>
            <p:cNvSpPr/>
            <p:nvPr/>
          </p:nvSpPr>
          <p:spPr>
            <a:xfrm>
              <a:off x="0" y="0"/>
              <a:ext cx="1841500" cy="1885188"/>
            </a:xfrm>
            <a:custGeom>
              <a:avLst/>
              <a:gdLst/>
              <a:ahLst/>
              <a:cxnLst/>
              <a:rect l="l" t="t" r="r" b="b"/>
              <a:pathLst>
                <a:path w="1841500" h="1885188">
                  <a:moveTo>
                    <a:pt x="0" y="0"/>
                  </a:moveTo>
                  <a:lnTo>
                    <a:pt x="1841500" y="0"/>
                  </a:lnTo>
                  <a:lnTo>
                    <a:pt x="1841500" y="1885188"/>
                  </a:lnTo>
                  <a:lnTo>
                    <a:pt x="0" y="1885188"/>
                  </a:lnTo>
                  <a:lnTo>
                    <a:pt x="0" y="0"/>
                  </a:lnTo>
                  <a:close/>
                </a:path>
              </a:pathLst>
            </a:custGeom>
            <a:blipFill>
              <a:blip r:embed="rId10"/>
              <a:stretch>
                <a:fillRect r="2"/>
              </a:stretch>
            </a:blipFill>
          </p:spPr>
          <p:txBody>
            <a:bodyPr/>
            <a:lstStyle/>
            <a:p>
              <a:endParaRPr lang="en-US"/>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ppt_x"/>
                                          </p:val>
                                        </p:tav>
                                        <p:tav tm="100000">
                                          <p:val>
                                            <p:strVal val="#ppt_x"/>
                                          </p:val>
                                        </p:tav>
                                      </p:tavLst>
                                    </p:anim>
                                    <p:anim calcmode="lin" valueType="num">
                                      <p:cBhvr additive="base">
                                        <p:cTn id="8" dur="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250" fill="hold"/>
                                        <p:tgtEl>
                                          <p:spTgt spid="22"/>
                                        </p:tgtEl>
                                        <p:attrNameLst>
                                          <p:attrName>ppt_x</p:attrName>
                                        </p:attrNameLst>
                                      </p:cBhvr>
                                      <p:tavLst>
                                        <p:tav tm="0">
                                          <p:val>
                                            <p:strVal val="#ppt_x"/>
                                          </p:val>
                                        </p:tav>
                                        <p:tav tm="100000">
                                          <p:val>
                                            <p:strVal val="#ppt_x"/>
                                          </p:val>
                                        </p:tav>
                                      </p:tavLst>
                                    </p:anim>
                                    <p:anim calcmode="lin" valueType="num">
                                      <p:cBhvr additive="base">
                                        <p:cTn id="14"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34400" y="1780642"/>
            <a:ext cx="8927960" cy="6570978"/>
            <a:chOff x="0" y="0"/>
            <a:chExt cx="11903947" cy="8761304"/>
          </a:xfrm>
        </p:grpSpPr>
        <p:sp>
          <p:nvSpPr>
            <p:cNvPr id="3" name="Freeform 3" descr="A microscope view of a cell  AI-generated content may be incorrect."/>
            <p:cNvSpPr/>
            <p:nvPr/>
          </p:nvSpPr>
          <p:spPr>
            <a:xfrm>
              <a:off x="0" y="0"/>
              <a:ext cx="11903964" cy="8761349"/>
            </a:xfrm>
            <a:custGeom>
              <a:avLst/>
              <a:gdLst/>
              <a:ahLst/>
              <a:cxnLst/>
              <a:rect l="l" t="t" r="r" b="b"/>
              <a:pathLst>
                <a:path w="11903964" h="8761349">
                  <a:moveTo>
                    <a:pt x="0" y="0"/>
                  </a:moveTo>
                  <a:lnTo>
                    <a:pt x="11903964" y="0"/>
                  </a:lnTo>
                  <a:lnTo>
                    <a:pt x="11903964" y="8761349"/>
                  </a:lnTo>
                  <a:lnTo>
                    <a:pt x="0" y="8761349"/>
                  </a:lnTo>
                  <a:lnTo>
                    <a:pt x="0" y="0"/>
                  </a:lnTo>
                  <a:close/>
                </a:path>
              </a:pathLst>
            </a:custGeom>
            <a:blipFill>
              <a:blip r:embed="rId3"/>
              <a:stretch>
                <a:fillRect l="-6" r="-6"/>
              </a:stretch>
            </a:blipFill>
          </p:spPr>
          <p:txBody>
            <a:bodyPr/>
            <a:lstStyle/>
            <a:p>
              <a:endParaRPr lang="en-US"/>
            </a:p>
          </p:txBody>
        </p:sp>
      </p:grpSp>
      <p:grpSp>
        <p:nvGrpSpPr>
          <p:cNvPr id="4" name="Group 4"/>
          <p:cNvGrpSpPr/>
          <p:nvPr/>
        </p:nvGrpSpPr>
        <p:grpSpPr>
          <a:xfrm>
            <a:off x="10868410" y="2514461"/>
            <a:ext cx="406400" cy="761861"/>
            <a:chOff x="0" y="0"/>
            <a:chExt cx="541867" cy="1015815"/>
          </a:xfrm>
        </p:grpSpPr>
        <p:sp>
          <p:nvSpPr>
            <p:cNvPr id="5" name="Freeform 5"/>
            <p:cNvSpPr/>
            <p:nvPr/>
          </p:nvSpPr>
          <p:spPr>
            <a:xfrm>
              <a:off x="16891" y="16891"/>
              <a:ext cx="508000" cy="981964"/>
            </a:xfrm>
            <a:custGeom>
              <a:avLst/>
              <a:gdLst/>
              <a:ahLst/>
              <a:cxnLst/>
              <a:rect l="l" t="t" r="r" b="b"/>
              <a:pathLst>
                <a:path w="508000" h="981964">
                  <a:moveTo>
                    <a:pt x="0" y="720090"/>
                  </a:moveTo>
                  <a:lnTo>
                    <a:pt x="127000" y="720090"/>
                  </a:lnTo>
                  <a:lnTo>
                    <a:pt x="127000" y="0"/>
                  </a:lnTo>
                  <a:lnTo>
                    <a:pt x="381000" y="0"/>
                  </a:lnTo>
                  <a:lnTo>
                    <a:pt x="381000" y="720090"/>
                  </a:lnTo>
                  <a:lnTo>
                    <a:pt x="508000" y="720090"/>
                  </a:lnTo>
                  <a:lnTo>
                    <a:pt x="254000" y="981964"/>
                  </a:lnTo>
                  <a:close/>
                </a:path>
              </a:pathLst>
            </a:custGeom>
            <a:solidFill>
              <a:srgbClr val="000000"/>
            </a:solidFill>
          </p:spPr>
          <p:txBody>
            <a:bodyPr/>
            <a:lstStyle/>
            <a:p>
              <a:endParaRPr lang="en-US"/>
            </a:p>
          </p:txBody>
        </p:sp>
        <p:sp>
          <p:nvSpPr>
            <p:cNvPr id="6" name="Freeform 6"/>
            <p:cNvSpPr/>
            <p:nvPr/>
          </p:nvSpPr>
          <p:spPr>
            <a:xfrm>
              <a:off x="-1270" y="0"/>
              <a:ext cx="544449" cy="1015873"/>
            </a:xfrm>
            <a:custGeom>
              <a:avLst/>
              <a:gdLst/>
              <a:ahLst/>
              <a:cxnLst/>
              <a:rect l="l" t="t" r="r" b="b"/>
              <a:pathLst>
                <a:path w="544449" h="1015873">
                  <a:moveTo>
                    <a:pt x="18161" y="720090"/>
                  </a:moveTo>
                  <a:lnTo>
                    <a:pt x="145161" y="720090"/>
                  </a:lnTo>
                  <a:lnTo>
                    <a:pt x="145161" y="736981"/>
                  </a:lnTo>
                  <a:lnTo>
                    <a:pt x="128270" y="736981"/>
                  </a:lnTo>
                  <a:lnTo>
                    <a:pt x="128270" y="16891"/>
                  </a:lnTo>
                  <a:cubicBezTo>
                    <a:pt x="128270" y="7620"/>
                    <a:pt x="135890" y="0"/>
                    <a:pt x="145161" y="0"/>
                  </a:cubicBezTo>
                  <a:lnTo>
                    <a:pt x="399161" y="0"/>
                  </a:lnTo>
                  <a:cubicBezTo>
                    <a:pt x="408559" y="0"/>
                    <a:pt x="416052" y="7620"/>
                    <a:pt x="416052" y="16891"/>
                  </a:cubicBezTo>
                  <a:lnTo>
                    <a:pt x="416052" y="736981"/>
                  </a:lnTo>
                  <a:lnTo>
                    <a:pt x="399161" y="736981"/>
                  </a:lnTo>
                  <a:lnTo>
                    <a:pt x="399161" y="720090"/>
                  </a:lnTo>
                  <a:lnTo>
                    <a:pt x="526161" y="720090"/>
                  </a:lnTo>
                  <a:cubicBezTo>
                    <a:pt x="533019" y="720090"/>
                    <a:pt x="539115" y="724154"/>
                    <a:pt x="541782" y="730377"/>
                  </a:cubicBezTo>
                  <a:cubicBezTo>
                    <a:pt x="544449" y="736600"/>
                    <a:pt x="543052" y="743839"/>
                    <a:pt x="538353" y="748792"/>
                  </a:cubicBezTo>
                  <a:lnTo>
                    <a:pt x="284353" y="1010666"/>
                  </a:lnTo>
                  <a:cubicBezTo>
                    <a:pt x="281178" y="1013968"/>
                    <a:pt x="276733" y="1015873"/>
                    <a:pt x="272161" y="1015873"/>
                  </a:cubicBezTo>
                  <a:cubicBezTo>
                    <a:pt x="267589" y="1015873"/>
                    <a:pt x="263144" y="1013968"/>
                    <a:pt x="259969" y="1010666"/>
                  </a:cubicBezTo>
                  <a:lnTo>
                    <a:pt x="6096" y="748792"/>
                  </a:lnTo>
                  <a:cubicBezTo>
                    <a:pt x="1270" y="743839"/>
                    <a:pt x="0" y="736600"/>
                    <a:pt x="2667" y="730377"/>
                  </a:cubicBezTo>
                  <a:cubicBezTo>
                    <a:pt x="5334" y="724154"/>
                    <a:pt x="11430" y="720090"/>
                    <a:pt x="18288" y="720090"/>
                  </a:cubicBezTo>
                  <a:moveTo>
                    <a:pt x="18288" y="753999"/>
                  </a:moveTo>
                  <a:lnTo>
                    <a:pt x="18288" y="736981"/>
                  </a:lnTo>
                  <a:lnTo>
                    <a:pt x="30480" y="725170"/>
                  </a:lnTo>
                  <a:lnTo>
                    <a:pt x="284480" y="987044"/>
                  </a:lnTo>
                  <a:lnTo>
                    <a:pt x="272288" y="998855"/>
                  </a:lnTo>
                  <a:lnTo>
                    <a:pt x="260096" y="987044"/>
                  </a:lnTo>
                  <a:lnTo>
                    <a:pt x="514096" y="725170"/>
                  </a:lnTo>
                  <a:lnTo>
                    <a:pt x="526288" y="736981"/>
                  </a:lnTo>
                  <a:lnTo>
                    <a:pt x="526288" y="753872"/>
                  </a:lnTo>
                  <a:lnTo>
                    <a:pt x="399288" y="753872"/>
                  </a:lnTo>
                  <a:cubicBezTo>
                    <a:pt x="389890" y="753872"/>
                    <a:pt x="382397" y="746252"/>
                    <a:pt x="382397" y="736981"/>
                  </a:cubicBezTo>
                  <a:lnTo>
                    <a:pt x="382397" y="16891"/>
                  </a:lnTo>
                  <a:lnTo>
                    <a:pt x="399288" y="16891"/>
                  </a:lnTo>
                  <a:lnTo>
                    <a:pt x="399288" y="33909"/>
                  </a:lnTo>
                  <a:lnTo>
                    <a:pt x="145288" y="33909"/>
                  </a:lnTo>
                  <a:lnTo>
                    <a:pt x="145288" y="16891"/>
                  </a:lnTo>
                  <a:lnTo>
                    <a:pt x="162179" y="16891"/>
                  </a:lnTo>
                  <a:lnTo>
                    <a:pt x="162179" y="736981"/>
                  </a:lnTo>
                  <a:cubicBezTo>
                    <a:pt x="162179" y="746379"/>
                    <a:pt x="154559" y="753872"/>
                    <a:pt x="145288" y="753872"/>
                  </a:cubicBezTo>
                  <a:lnTo>
                    <a:pt x="18288" y="753872"/>
                  </a:lnTo>
                  <a:close/>
                </a:path>
              </a:pathLst>
            </a:custGeom>
            <a:solidFill>
              <a:srgbClr val="1C334E"/>
            </a:solidFill>
          </p:spPr>
          <p:txBody>
            <a:bodyPr/>
            <a:lstStyle/>
            <a:p>
              <a:endParaRPr lang="en-US"/>
            </a:p>
          </p:txBody>
        </p:sp>
      </p:grpSp>
      <p:grpSp>
        <p:nvGrpSpPr>
          <p:cNvPr id="7" name="Group 7"/>
          <p:cNvGrpSpPr/>
          <p:nvPr/>
        </p:nvGrpSpPr>
        <p:grpSpPr>
          <a:xfrm>
            <a:off x="11077425" y="5151066"/>
            <a:ext cx="406400" cy="761861"/>
            <a:chOff x="0" y="0"/>
            <a:chExt cx="541867" cy="1015815"/>
          </a:xfrm>
        </p:grpSpPr>
        <p:sp>
          <p:nvSpPr>
            <p:cNvPr id="8" name="Freeform 8"/>
            <p:cNvSpPr/>
            <p:nvPr/>
          </p:nvSpPr>
          <p:spPr>
            <a:xfrm>
              <a:off x="16891" y="16891"/>
              <a:ext cx="508000" cy="981964"/>
            </a:xfrm>
            <a:custGeom>
              <a:avLst/>
              <a:gdLst/>
              <a:ahLst/>
              <a:cxnLst/>
              <a:rect l="l" t="t" r="r" b="b"/>
              <a:pathLst>
                <a:path w="508000" h="981964">
                  <a:moveTo>
                    <a:pt x="0" y="720090"/>
                  </a:moveTo>
                  <a:lnTo>
                    <a:pt x="127000" y="720090"/>
                  </a:lnTo>
                  <a:lnTo>
                    <a:pt x="127000" y="0"/>
                  </a:lnTo>
                  <a:lnTo>
                    <a:pt x="381000" y="0"/>
                  </a:lnTo>
                  <a:lnTo>
                    <a:pt x="381000" y="720090"/>
                  </a:lnTo>
                  <a:lnTo>
                    <a:pt x="508000" y="720090"/>
                  </a:lnTo>
                  <a:lnTo>
                    <a:pt x="254000" y="981964"/>
                  </a:lnTo>
                  <a:close/>
                </a:path>
              </a:pathLst>
            </a:custGeom>
            <a:solidFill>
              <a:srgbClr val="000000"/>
            </a:solidFill>
          </p:spPr>
          <p:txBody>
            <a:bodyPr/>
            <a:lstStyle/>
            <a:p>
              <a:endParaRPr lang="en-US"/>
            </a:p>
          </p:txBody>
        </p:sp>
        <p:sp>
          <p:nvSpPr>
            <p:cNvPr id="9" name="Freeform 9"/>
            <p:cNvSpPr/>
            <p:nvPr/>
          </p:nvSpPr>
          <p:spPr>
            <a:xfrm>
              <a:off x="-1270" y="0"/>
              <a:ext cx="544449" cy="1015873"/>
            </a:xfrm>
            <a:custGeom>
              <a:avLst/>
              <a:gdLst/>
              <a:ahLst/>
              <a:cxnLst/>
              <a:rect l="l" t="t" r="r" b="b"/>
              <a:pathLst>
                <a:path w="544449" h="1015873">
                  <a:moveTo>
                    <a:pt x="18161" y="720090"/>
                  </a:moveTo>
                  <a:lnTo>
                    <a:pt x="145161" y="720090"/>
                  </a:lnTo>
                  <a:lnTo>
                    <a:pt x="145161" y="736981"/>
                  </a:lnTo>
                  <a:lnTo>
                    <a:pt x="128270" y="736981"/>
                  </a:lnTo>
                  <a:lnTo>
                    <a:pt x="128270" y="16891"/>
                  </a:lnTo>
                  <a:cubicBezTo>
                    <a:pt x="128270" y="7620"/>
                    <a:pt x="135890" y="0"/>
                    <a:pt x="145161" y="0"/>
                  </a:cubicBezTo>
                  <a:lnTo>
                    <a:pt x="399161" y="0"/>
                  </a:lnTo>
                  <a:cubicBezTo>
                    <a:pt x="408559" y="0"/>
                    <a:pt x="416052" y="7620"/>
                    <a:pt x="416052" y="16891"/>
                  </a:cubicBezTo>
                  <a:lnTo>
                    <a:pt x="416052" y="736981"/>
                  </a:lnTo>
                  <a:lnTo>
                    <a:pt x="399161" y="736981"/>
                  </a:lnTo>
                  <a:lnTo>
                    <a:pt x="399161" y="720090"/>
                  </a:lnTo>
                  <a:lnTo>
                    <a:pt x="526161" y="720090"/>
                  </a:lnTo>
                  <a:cubicBezTo>
                    <a:pt x="533019" y="720090"/>
                    <a:pt x="539115" y="724154"/>
                    <a:pt x="541782" y="730377"/>
                  </a:cubicBezTo>
                  <a:cubicBezTo>
                    <a:pt x="544449" y="736600"/>
                    <a:pt x="543052" y="743839"/>
                    <a:pt x="538353" y="748792"/>
                  </a:cubicBezTo>
                  <a:lnTo>
                    <a:pt x="284353" y="1010666"/>
                  </a:lnTo>
                  <a:cubicBezTo>
                    <a:pt x="281178" y="1013968"/>
                    <a:pt x="276733" y="1015873"/>
                    <a:pt x="272161" y="1015873"/>
                  </a:cubicBezTo>
                  <a:cubicBezTo>
                    <a:pt x="267589" y="1015873"/>
                    <a:pt x="263144" y="1013968"/>
                    <a:pt x="259969" y="1010666"/>
                  </a:cubicBezTo>
                  <a:lnTo>
                    <a:pt x="6096" y="748792"/>
                  </a:lnTo>
                  <a:cubicBezTo>
                    <a:pt x="1270" y="743839"/>
                    <a:pt x="0" y="736600"/>
                    <a:pt x="2667" y="730377"/>
                  </a:cubicBezTo>
                  <a:cubicBezTo>
                    <a:pt x="5334" y="724154"/>
                    <a:pt x="11430" y="720090"/>
                    <a:pt x="18288" y="720090"/>
                  </a:cubicBezTo>
                  <a:moveTo>
                    <a:pt x="18288" y="753999"/>
                  </a:moveTo>
                  <a:lnTo>
                    <a:pt x="18288" y="736981"/>
                  </a:lnTo>
                  <a:lnTo>
                    <a:pt x="30480" y="725170"/>
                  </a:lnTo>
                  <a:lnTo>
                    <a:pt x="284480" y="987044"/>
                  </a:lnTo>
                  <a:lnTo>
                    <a:pt x="272288" y="998855"/>
                  </a:lnTo>
                  <a:lnTo>
                    <a:pt x="260096" y="987044"/>
                  </a:lnTo>
                  <a:lnTo>
                    <a:pt x="514096" y="725170"/>
                  </a:lnTo>
                  <a:lnTo>
                    <a:pt x="526288" y="736981"/>
                  </a:lnTo>
                  <a:lnTo>
                    <a:pt x="526288" y="753872"/>
                  </a:lnTo>
                  <a:lnTo>
                    <a:pt x="399288" y="753872"/>
                  </a:lnTo>
                  <a:cubicBezTo>
                    <a:pt x="389890" y="753872"/>
                    <a:pt x="382397" y="746252"/>
                    <a:pt x="382397" y="736981"/>
                  </a:cubicBezTo>
                  <a:lnTo>
                    <a:pt x="382397" y="16891"/>
                  </a:lnTo>
                  <a:lnTo>
                    <a:pt x="399288" y="16891"/>
                  </a:lnTo>
                  <a:lnTo>
                    <a:pt x="399288" y="33909"/>
                  </a:lnTo>
                  <a:lnTo>
                    <a:pt x="145288" y="33909"/>
                  </a:lnTo>
                  <a:lnTo>
                    <a:pt x="145288" y="16891"/>
                  </a:lnTo>
                  <a:lnTo>
                    <a:pt x="162179" y="16891"/>
                  </a:lnTo>
                  <a:lnTo>
                    <a:pt x="162179" y="736981"/>
                  </a:lnTo>
                  <a:cubicBezTo>
                    <a:pt x="162179" y="746379"/>
                    <a:pt x="154559" y="753872"/>
                    <a:pt x="145288" y="753872"/>
                  </a:cubicBezTo>
                  <a:lnTo>
                    <a:pt x="18288" y="753872"/>
                  </a:lnTo>
                  <a:close/>
                </a:path>
              </a:pathLst>
            </a:custGeom>
            <a:solidFill>
              <a:srgbClr val="1C334E"/>
            </a:solidFill>
          </p:spPr>
          <p:txBody>
            <a:bodyPr/>
            <a:lstStyle/>
            <a:p>
              <a:endParaRPr lang="en-US"/>
            </a:p>
          </p:txBody>
        </p:sp>
      </p:grpSp>
      <p:grpSp>
        <p:nvGrpSpPr>
          <p:cNvPr id="10" name="Group 10"/>
          <p:cNvGrpSpPr/>
          <p:nvPr/>
        </p:nvGrpSpPr>
        <p:grpSpPr>
          <a:xfrm>
            <a:off x="15303500" y="1922679"/>
            <a:ext cx="406400" cy="761861"/>
            <a:chOff x="0" y="0"/>
            <a:chExt cx="541867" cy="1015815"/>
          </a:xfrm>
        </p:grpSpPr>
        <p:sp>
          <p:nvSpPr>
            <p:cNvPr id="11" name="Freeform 11"/>
            <p:cNvSpPr/>
            <p:nvPr/>
          </p:nvSpPr>
          <p:spPr>
            <a:xfrm>
              <a:off x="16891" y="16891"/>
              <a:ext cx="508000" cy="981964"/>
            </a:xfrm>
            <a:custGeom>
              <a:avLst/>
              <a:gdLst/>
              <a:ahLst/>
              <a:cxnLst/>
              <a:rect l="l" t="t" r="r" b="b"/>
              <a:pathLst>
                <a:path w="508000" h="981964">
                  <a:moveTo>
                    <a:pt x="0" y="720090"/>
                  </a:moveTo>
                  <a:lnTo>
                    <a:pt x="127000" y="720090"/>
                  </a:lnTo>
                  <a:lnTo>
                    <a:pt x="127000" y="0"/>
                  </a:lnTo>
                  <a:lnTo>
                    <a:pt x="381000" y="0"/>
                  </a:lnTo>
                  <a:lnTo>
                    <a:pt x="381000" y="720090"/>
                  </a:lnTo>
                  <a:lnTo>
                    <a:pt x="508000" y="720090"/>
                  </a:lnTo>
                  <a:lnTo>
                    <a:pt x="254000" y="981964"/>
                  </a:lnTo>
                  <a:close/>
                </a:path>
              </a:pathLst>
            </a:custGeom>
            <a:solidFill>
              <a:srgbClr val="000000"/>
            </a:solidFill>
          </p:spPr>
          <p:txBody>
            <a:bodyPr/>
            <a:lstStyle/>
            <a:p>
              <a:endParaRPr lang="en-US"/>
            </a:p>
          </p:txBody>
        </p:sp>
        <p:sp>
          <p:nvSpPr>
            <p:cNvPr id="12" name="Freeform 12"/>
            <p:cNvSpPr/>
            <p:nvPr/>
          </p:nvSpPr>
          <p:spPr>
            <a:xfrm>
              <a:off x="-1270" y="0"/>
              <a:ext cx="544449" cy="1015873"/>
            </a:xfrm>
            <a:custGeom>
              <a:avLst/>
              <a:gdLst/>
              <a:ahLst/>
              <a:cxnLst/>
              <a:rect l="l" t="t" r="r" b="b"/>
              <a:pathLst>
                <a:path w="544449" h="1015873">
                  <a:moveTo>
                    <a:pt x="18161" y="720090"/>
                  </a:moveTo>
                  <a:lnTo>
                    <a:pt x="145161" y="720090"/>
                  </a:lnTo>
                  <a:lnTo>
                    <a:pt x="145161" y="736981"/>
                  </a:lnTo>
                  <a:lnTo>
                    <a:pt x="128270" y="736981"/>
                  </a:lnTo>
                  <a:lnTo>
                    <a:pt x="128270" y="16891"/>
                  </a:lnTo>
                  <a:cubicBezTo>
                    <a:pt x="128270" y="7620"/>
                    <a:pt x="135890" y="0"/>
                    <a:pt x="145161" y="0"/>
                  </a:cubicBezTo>
                  <a:lnTo>
                    <a:pt x="399161" y="0"/>
                  </a:lnTo>
                  <a:cubicBezTo>
                    <a:pt x="408559" y="0"/>
                    <a:pt x="416052" y="7620"/>
                    <a:pt x="416052" y="16891"/>
                  </a:cubicBezTo>
                  <a:lnTo>
                    <a:pt x="416052" y="736981"/>
                  </a:lnTo>
                  <a:lnTo>
                    <a:pt x="399161" y="736981"/>
                  </a:lnTo>
                  <a:lnTo>
                    <a:pt x="399161" y="720090"/>
                  </a:lnTo>
                  <a:lnTo>
                    <a:pt x="526161" y="720090"/>
                  </a:lnTo>
                  <a:cubicBezTo>
                    <a:pt x="533019" y="720090"/>
                    <a:pt x="539115" y="724154"/>
                    <a:pt x="541782" y="730377"/>
                  </a:cubicBezTo>
                  <a:cubicBezTo>
                    <a:pt x="544449" y="736600"/>
                    <a:pt x="543052" y="743839"/>
                    <a:pt x="538353" y="748792"/>
                  </a:cubicBezTo>
                  <a:lnTo>
                    <a:pt x="284353" y="1010666"/>
                  </a:lnTo>
                  <a:cubicBezTo>
                    <a:pt x="281178" y="1013968"/>
                    <a:pt x="276733" y="1015873"/>
                    <a:pt x="272161" y="1015873"/>
                  </a:cubicBezTo>
                  <a:cubicBezTo>
                    <a:pt x="267589" y="1015873"/>
                    <a:pt x="263144" y="1013968"/>
                    <a:pt x="259969" y="1010666"/>
                  </a:cubicBezTo>
                  <a:lnTo>
                    <a:pt x="6096" y="748792"/>
                  </a:lnTo>
                  <a:cubicBezTo>
                    <a:pt x="1270" y="743839"/>
                    <a:pt x="0" y="736600"/>
                    <a:pt x="2667" y="730377"/>
                  </a:cubicBezTo>
                  <a:cubicBezTo>
                    <a:pt x="5334" y="724154"/>
                    <a:pt x="11430" y="720090"/>
                    <a:pt x="18288" y="720090"/>
                  </a:cubicBezTo>
                  <a:moveTo>
                    <a:pt x="18288" y="753999"/>
                  </a:moveTo>
                  <a:lnTo>
                    <a:pt x="18288" y="736981"/>
                  </a:lnTo>
                  <a:lnTo>
                    <a:pt x="30480" y="725170"/>
                  </a:lnTo>
                  <a:lnTo>
                    <a:pt x="284480" y="987044"/>
                  </a:lnTo>
                  <a:lnTo>
                    <a:pt x="272288" y="998855"/>
                  </a:lnTo>
                  <a:lnTo>
                    <a:pt x="260096" y="987044"/>
                  </a:lnTo>
                  <a:lnTo>
                    <a:pt x="514096" y="725170"/>
                  </a:lnTo>
                  <a:lnTo>
                    <a:pt x="526288" y="736981"/>
                  </a:lnTo>
                  <a:lnTo>
                    <a:pt x="526288" y="753872"/>
                  </a:lnTo>
                  <a:lnTo>
                    <a:pt x="399288" y="753872"/>
                  </a:lnTo>
                  <a:cubicBezTo>
                    <a:pt x="389890" y="753872"/>
                    <a:pt x="382397" y="746252"/>
                    <a:pt x="382397" y="736981"/>
                  </a:cubicBezTo>
                  <a:lnTo>
                    <a:pt x="382397" y="16891"/>
                  </a:lnTo>
                  <a:lnTo>
                    <a:pt x="399288" y="16891"/>
                  </a:lnTo>
                  <a:lnTo>
                    <a:pt x="399288" y="33909"/>
                  </a:lnTo>
                  <a:lnTo>
                    <a:pt x="145288" y="33909"/>
                  </a:lnTo>
                  <a:lnTo>
                    <a:pt x="145288" y="16891"/>
                  </a:lnTo>
                  <a:lnTo>
                    <a:pt x="162179" y="16891"/>
                  </a:lnTo>
                  <a:lnTo>
                    <a:pt x="162179" y="736981"/>
                  </a:lnTo>
                  <a:cubicBezTo>
                    <a:pt x="162179" y="746379"/>
                    <a:pt x="154559" y="753872"/>
                    <a:pt x="145288" y="753872"/>
                  </a:cubicBezTo>
                  <a:lnTo>
                    <a:pt x="18288" y="753872"/>
                  </a:lnTo>
                  <a:close/>
                </a:path>
              </a:pathLst>
            </a:custGeom>
            <a:solidFill>
              <a:srgbClr val="1C334E"/>
            </a:solidFill>
          </p:spPr>
          <p:txBody>
            <a:bodyPr/>
            <a:lstStyle/>
            <a:p>
              <a:endParaRPr lang="en-US"/>
            </a:p>
          </p:txBody>
        </p:sp>
      </p:grpSp>
      <p:grpSp>
        <p:nvGrpSpPr>
          <p:cNvPr id="13" name="Group 13"/>
          <p:cNvGrpSpPr>
            <a:grpSpLocks noChangeAspect="1"/>
          </p:cNvGrpSpPr>
          <p:nvPr/>
        </p:nvGrpSpPr>
        <p:grpSpPr>
          <a:xfrm>
            <a:off x="15807222" y="6743700"/>
            <a:ext cx="1381086" cy="1413904"/>
            <a:chOff x="0" y="0"/>
            <a:chExt cx="1841448" cy="1885205"/>
          </a:xfrm>
        </p:grpSpPr>
        <p:sp>
          <p:nvSpPr>
            <p:cNvPr id="14" name="Freeform 14" descr="A black and white logo  AI-generated content may be incorrect."/>
            <p:cNvSpPr/>
            <p:nvPr/>
          </p:nvSpPr>
          <p:spPr>
            <a:xfrm>
              <a:off x="0" y="0"/>
              <a:ext cx="1841500" cy="1885188"/>
            </a:xfrm>
            <a:custGeom>
              <a:avLst/>
              <a:gdLst/>
              <a:ahLst/>
              <a:cxnLst/>
              <a:rect l="l" t="t" r="r" b="b"/>
              <a:pathLst>
                <a:path w="1841500" h="1885188">
                  <a:moveTo>
                    <a:pt x="0" y="0"/>
                  </a:moveTo>
                  <a:lnTo>
                    <a:pt x="1841500" y="0"/>
                  </a:lnTo>
                  <a:lnTo>
                    <a:pt x="1841500" y="1885188"/>
                  </a:lnTo>
                  <a:lnTo>
                    <a:pt x="0" y="1885188"/>
                  </a:lnTo>
                  <a:lnTo>
                    <a:pt x="0" y="0"/>
                  </a:lnTo>
                  <a:close/>
                </a:path>
              </a:pathLst>
            </a:custGeom>
            <a:blipFill>
              <a:blip r:embed="rId4"/>
              <a:stretch>
                <a:fillRect r="2"/>
              </a:stretch>
            </a:blipFill>
          </p:spPr>
          <p:txBody>
            <a:bodyPr/>
            <a:lstStyle/>
            <a:p>
              <a:endParaRPr lang="en-US"/>
            </a:p>
          </p:txBody>
        </p:sp>
      </p:grpSp>
      <p:sp>
        <p:nvSpPr>
          <p:cNvPr id="15" name="TextBox 15"/>
          <p:cNvSpPr txBox="1"/>
          <p:nvPr/>
        </p:nvSpPr>
        <p:spPr>
          <a:xfrm>
            <a:off x="8024335" y="8690882"/>
            <a:ext cx="9948089" cy="1120913"/>
          </a:xfrm>
          <a:prstGeom prst="rect">
            <a:avLst/>
          </a:prstGeom>
        </p:spPr>
        <p:txBody>
          <a:bodyPr lIns="0" tIns="0" rIns="0" bIns="0" rtlCol="0" anchor="t">
            <a:spAutoFit/>
          </a:bodyPr>
          <a:lstStyle/>
          <a:p>
            <a:pPr algn="l">
              <a:lnSpc>
                <a:spcPts val="2940"/>
              </a:lnSpc>
            </a:pPr>
            <a:r>
              <a:rPr lang="en-US" sz="2799">
                <a:solidFill>
                  <a:srgbClr val="7BA5CD"/>
                </a:solidFill>
                <a:latin typeface="Poppins"/>
                <a:ea typeface="Poppins"/>
                <a:cs typeface="Poppins"/>
                <a:sym typeface="Poppins"/>
              </a:rPr>
              <a:t>A high-magnification view showing multiple </a:t>
            </a:r>
            <a:r>
              <a:rPr lang="en-US" sz="2799" b="1">
                <a:solidFill>
                  <a:srgbClr val="7BA5CD"/>
                </a:solidFill>
                <a:latin typeface="Poppins Bold"/>
                <a:ea typeface="Poppins Bold"/>
                <a:cs typeface="Poppins Bold"/>
                <a:sym typeface="Poppins Bold"/>
              </a:rPr>
              <a:t>sporocyst clusters</a:t>
            </a:r>
            <a:r>
              <a:rPr lang="en-US" sz="2799">
                <a:solidFill>
                  <a:srgbClr val="7BA5CD"/>
                </a:solidFill>
                <a:latin typeface="Poppins"/>
                <a:ea typeface="Poppins"/>
                <a:cs typeface="Poppins"/>
                <a:sym typeface="Poppins"/>
              </a:rPr>
              <a:t> (arrows) of the MSX parasite, surrounded by the oyster's intense </a:t>
            </a:r>
            <a:r>
              <a:rPr lang="en-US" sz="2799" b="1">
                <a:solidFill>
                  <a:srgbClr val="7BA5CD"/>
                </a:solidFill>
                <a:latin typeface="Poppins Bold"/>
                <a:ea typeface="Poppins Bold"/>
                <a:cs typeface="Poppins Bold"/>
                <a:sym typeface="Poppins Bold"/>
              </a:rPr>
              <a:t>inflammatory response</a:t>
            </a:r>
            <a:r>
              <a:rPr lang="en-US" sz="2799">
                <a:solidFill>
                  <a:srgbClr val="7BA5CD"/>
                </a:solidFill>
                <a:latin typeface="Poppins"/>
                <a:ea typeface="Poppins"/>
                <a:cs typeface="Poppins"/>
                <a:sym typeface="Poppins"/>
              </a:rPr>
              <a:t>.</a:t>
            </a:r>
          </a:p>
        </p:txBody>
      </p:sp>
      <p:sp>
        <p:nvSpPr>
          <p:cNvPr id="16" name="TextBox 16"/>
          <p:cNvSpPr txBox="1"/>
          <p:nvPr/>
        </p:nvSpPr>
        <p:spPr>
          <a:xfrm>
            <a:off x="457200" y="1147281"/>
            <a:ext cx="8077200" cy="1811848"/>
          </a:xfrm>
          <a:prstGeom prst="rect">
            <a:avLst/>
          </a:prstGeom>
        </p:spPr>
        <p:txBody>
          <a:bodyPr lIns="0" tIns="0" rIns="0" bIns="0" rtlCol="0" anchor="t">
            <a:spAutoFit/>
          </a:bodyPr>
          <a:lstStyle/>
          <a:p>
            <a:pPr algn="l">
              <a:lnSpc>
                <a:spcPts val="7325"/>
              </a:lnSpc>
            </a:pPr>
            <a:r>
              <a:rPr lang="en-US" sz="8618" b="1">
                <a:solidFill>
                  <a:srgbClr val="3C7FC0"/>
                </a:solidFill>
                <a:latin typeface="Poppins Bold"/>
                <a:ea typeface="Poppins Bold"/>
                <a:cs typeface="Poppins Bold"/>
                <a:sym typeface="Poppins Bold"/>
              </a:rPr>
              <a:t>A Microscopic Threat</a:t>
            </a:r>
          </a:p>
        </p:txBody>
      </p:sp>
      <p:sp>
        <p:nvSpPr>
          <p:cNvPr id="17" name="TextBox 17"/>
          <p:cNvSpPr txBox="1"/>
          <p:nvPr/>
        </p:nvSpPr>
        <p:spPr>
          <a:xfrm>
            <a:off x="457200" y="3207805"/>
            <a:ext cx="5952163" cy="952373"/>
          </a:xfrm>
          <a:prstGeom prst="rect">
            <a:avLst/>
          </a:prstGeom>
        </p:spPr>
        <p:txBody>
          <a:bodyPr lIns="0" tIns="0" rIns="0" bIns="0" rtlCol="0" anchor="t">
            <a:spAutoFit/>
          </a:bodyPr>
          <a:lstStyle/>
          <a:p>
            <a:pPr algn="l">
              <a:lnSpc>
                <a:spcPts val="3615"/>
              </a:lnSpc>
            </a:pPr>
            <a:r>
              <a:rPr lang="en-US" sz="3200" b="1">
                <a:solidFill>
                  <a:srgbClr val="3C7FC0"/>
                </a:solidFill>
                <a:latin typeface="Poppins Bold"/>
                <a:ea typeface="Poppins Bold"/>
                <a:cs typeface="Poppins Bold"/>
                <a:sym typeface="Poppins Bold"/>
              </a:rPr>
              <a:t>The MSX Parasite (</a:t>
            </a:r>
            <a:r>
              <a:rPr lang="en-US" sz="3200" b="1" i="1">
                <a:solidFill>
                  <a:srgbClr val="3C7FC0"/>
                </a:solidFill>
                <a:latin typeface="Poppins Bold Italics"/>
                <a:ea typeface="Poppins Bold Italics"/>
                <a:cs typeface="Poppins Bold Italics"/>
                <a:sym typeface="Poppins Bold Italics"/>
              </a:rPr>
              <a:t>Haplosporidium Nelsoni</a:t>
            </a:r>
            <a:r>
              <a:rPr lang="en-US" sz="3200" b="1">
                <a:solidFill>
                  <a:srgbClr val="3C7FC0"/>
                </a:solidFill>
                <a:latin typeface="Poppins Bold"/>
                <a:ea typeface="Poppins Bold"/>
                <a:cs typeface="Poppins Bold"/>
                <a:sym typeface="Poppins Bold"/>
              </a:rPr>
              <a:t>)</a:t>
            </a:r>
          </a:p>
        </p:txBody>
      </p:sp>
      <p:sp>
        <p:nvSpPr>
          <p:cNvPr id="18" name="TextBox 18"/>
          <p:cNvSpPr txBox="1"/>
          <p:nvPr/>
        </p:nvSpPr>
        <p:spPr>
          <a:xfrm>
            <a:off x="457200" y="4332654"/>
            <a:ext cx="6476807" cy="4569581"/>
          </a:xfrm>
          <a:prstGeom prst="rect">
            <a:avLst/>
          </a:prstGeom>
        </p:spPr>
        <p:txBody>
          <a:bodyPr lIns="0" tIns="0" rIns="0" bIns="0" rtlCol="0" anchor="t">
            <a:spAutoFit/>
          </a:bodyPr>
          <a:lstStyle/>
          <a:p>
            <a:pPr marL="639958" lvl="2" indent="-213319" algn="l">
              <a:lnSpc>
                <a:spcPts val="3919"/>
              </a:lnSpc>
              <a:buFont typeface="Arial"/>
              <a:buChar char="⚬"/>
            </a:pPr>
            <a:r>
              <a:rPr lang="en-US" sz="2799">
                <a:solidFill>
                  <a:srgbClr val="3C7FC0"/>
                </a:solidFill>
                <a:latin typeface="Poppins"/>
                <a:ea typeface="Poppins"/>
                <a:cs typeface="Poppins"/>
                <a:sym typeface="Poppins"/>
              </a:rPr>
              <a:t>A protozoan parasite that causes Multinucleated Sphere X (MSX) disease.</a:t>
            </a:r>
          </a:p>
          <a:p>
            <a:pPr marL="639958" lvl="2" indent="-213319" algn="l">
              <a:lnSpc>
                <a:spcPts val="3919"/>
              </a:lnSpc>
              <a:buFont typeface="Arial"/>
              <a:buChar char="⚬"/>
            </a:pPr>
            <a:r>
              <a:rPr lang="en-US" sz="2799">
                <a:solidFill>
                  <a:srgbClr val="3C7FC0"/>
                </a:solidFill>
                <a:latin typeface="Poppins"/>
                <a:ea typeface="Poppins"/>
                <a:cs typeface="Poppins"/>
                <a:sym typeface="Poppins"/>
              </a:rPr>
              <a:t>Leads to severe tissue damage and high mortality rates in infected oysters.</a:t>
            </a:r>
          </a:p>
          <a:p>
            <a:pPr marL="639958" lvl="2" indent="-213319" algn="l">
              <a:lnSpc>
                <a:spcPts val="3919"/>
              </a:lnSpc>
              <a:buFont typeface="Arial"/>
              <a:buChar char="⚬"/>
            </a:pPr>
            <a:r>
              <a:rPr lang="en-US" sz="2799">
                <a:solidFill>
                  <a:srgbClr val="3C7FC0"/>
                </a:solidFill>
                <a:latin typeface="Poppins"/>
                <a:ea typeface="Poppins"/>
                <a:cs typeface="Poppins"/>
                <a:sym typeface="Poppins"/>
              </a:rPr>
              <a:t>Early and accurate detection is the only way to manage its spread and protect the industry.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rot="138000">
            <a:off x="-3522106" y="-188129"/>
            <a:ext cx="9987169" cy="10663258"/>
            <a:chOff x="0" y="0"/>
            <a:chExt cx="13316225" cy="14217677"/>
          </a:xfrm>
        </p:grpSpPr>
        <p:sp>
          <p:nvSpPr>
            <p:cNvPr id="3" name="Freeform 3"/>
            <p:cNvSpPr/>
            <p:nvPr/>
          </p:nvSpPr>
          <p:spPr>
            <a:xfrm>
              <a:off x="0" y="0"/>
              <a:ext cx="13316204" cy="14217650"/>
            </a:xfrm>
            <a:custGeom>
              <a:avLst/>
              <a:gdLst/>
              <a:ahLst/>
              <a:cxnLst/>
              <a:rect l="l" t="t" r="r" b="b"/>
              <a:pathLst>
                <a:path w="13316204" h="14217650">
                  <a:moveTo>
                    <a:pt x="0" y="512699"/>
                  </a:moveTo>
                  <a:lnTo>
                    <a:pt x="12765786" y="0"/>
                  </a:lnTo>
                  <a:lnTo>
                    <a:pt x="13316204" y="13704951"/>
                  </a:lnTo>
                  <a:lnTo>
                    <a:pt x="550418" y="14217650"/>
                  </a:lnTo>
                  <a:lnTo>
                    <a:pt x="0" y="512699"/>
                  </a:lnTo>
                  <a:close/>
                </a:path>
              </a:pathLst>
            </a:custGeom>
            <a:blipFill>
              <a:blip r:embed="rId3"/>
              <a:stretch>
                <a:fillRect l="-30046" r="-30046"/>
              </a:stretch>
            </a:blipFill>
          </p:spPr>
          <p:txBody>
            <a:bodyPr/>
            <a:lstStyle/>
            <a:p>
              <a:endParaRPr lang="en-US"/>
            </a:p>
          </p:txBody>
        </p:sp>
      </p:grpSp>
      <p:sp>
        <p:nvSpPr>
          <p:cNvPr id="4" name="TextBox 4"/>
          <p:cNvSpPr txBox="1"/>
          <p:nvPr/>
        </p:nvSpPr>
        <p:spPr>
          <a:xfrm>
            <a:off x="6990513" y="737976"/>
            <a:ext cx="10268787" cy="2847594"/>
          </a:xfrm>
          <a:prstGeom prst="rect">
            <a:avLst/>
          </a:prstGeom>
        </p:spPr>
        <p:txBody>
          <a:bodyPr lIns="0" tIns="0" rIns="0" bIns="0" rtlCol="0" anchor="t">
            <a:spAutoFit/>
          </a:bodyPr>
          <a:lstStyle/>
          <a:p>
            <a:pPr algn="l">
              <a:lnSpc>
                <a:spcPts val="10608"/>
              </a:lnSpc>
            </a:pPr>
            <a:r>
              <a:rPr lang="en-US" sz="10400" b="1" spc="-104">
                <a:solidFill>
                  <a:srgbClr val="3C7FC0"/>
                </a:solidFill>
                <a:latin typeface="Poppins Bold"/>
                <a:ea typeface="Poppins Bold"/>
                <a:cs typeface="Poppins Bold"/>
                <a:sym typeface="Poppins Bold"/>
              </a:rPr>
              <a:t>The Diagnostic Front Line</a:t>
            </a:r>
          </a:p>
        </p:txBody>
      </p:sp>
      <p:sp>
        <p:nvSpPr>
          <p:cNvPr id="5" name="TextBox 5"/>
          <p:cNvSpPr txBox="1"/>
          <p:nvPr/>
        </p:nvSpPr>
        <p:spPr>
          <a:xfrm>
            <a:off x="7010400" y="3633195"/>
            <a:ext cx="7010878" cy="1064514"/>
          </a:xfrm>
          <a:prstGeom prst="rect">
            <a:avLst/>
          </a:prstGeom>
        </p:spPr>
        <p:txBody>
          <a:bodyPr lIns="0" tIns="0" rIns="0" bIns="0" rtlCol="0" anchor="t">
            <a:spAutoFit/>
          </a:bodyPr>
          <a:lstStyle/>
          <a:p>
            <a:pPr algn="l">
              <a:lnSpc>
                <a:spcPts val="4158"/>
              </a:lnSpc>
            </a:pPr>
            <a:r>
              <a:rPr lang="en-US" sz="4200" b="1">
                <a:solidFill>
                  <a:srgbClr val="3C7FC0"/>
                </a:solidFill>
                <a:latin typeface="Poppins Bold"/>
                <a:ea typeface="Poppins Bold"/>
                <a:cs typeface="Poppins Bold"/>
                <a:sym typeface="Poppins Bold"/>
              </a:rPr>
              <a:t>The Role of the Atlantic Veterinary College (AVC)</a:t>
            </a:r>
          </a:p>
        </p:txBody>
      </p:sp>
      <p:sp>
        <p:nvSpPr>
          <p:cNvPr id="6" name="TextBox 6"/>
          <p:cNvSpPr txBox="1"/>
          <p:nvPr/>
        </p:nvSpPr>
        <p:spPr>
          <a:xfrm>
            <a:off x="7333659" y="5195570"/>
            <a:ext cx="9348773" cy="4062730"/>
          </a:xfrm>
          <a:prstGeom prst="rect">
            <a:avLst/>
          </a:prstGeom>
        </p:spPr>
        <p:txBody>
          <a:bodyPr lIns="0" tIns="0" rIns="0" bIns="0" rtlCol="0" anchor="t">
            <a:spAutoFit/>
          </a:bodyPr>
          <a:lstStyle/>
          <a:p>
            <a:pPr marL="639958" lvl="2" indent="-213319" algn="l">
              <a:lnSpc>
                <a:spcPts val="3919"/>
              </a:lnSpc>
              <a:buFont typeface="Arial"/>
              <a:buChar char="⚬"/>
            </a:pPr>
            <a:r>
              <a:rPr lang="en-US" sz="2799" dirty="0">
                <a:solidFill>
                  <a:srgbClr val="3C7FC0"/>
                </a:solidFill>
                <a:latin typeface="Poppins"/>
                <a:ea typeface="Poppins"/>
                <a:cs typeface="Poppins"/>
                <a:sym typeface="Poppins"/>
              </a:rPr>
              <a:t>The AVC is the primary </a:t>
            </a:r>
            <a:r>
              <a:rPr lang="en-US" sz="2799" dirty="0" err="1">
                <a:solidFill>
                  <a:srgbClr val="3C7FC0"/>
                </a:solidFill>
                <a:latin typeface="Poppins"/>
                <a:ea typeface="Poppins"/>
                <a:cs typeface="Poppins"/>
                <a:sym typeface="Poppins"/>
              </a:rPr>
              <a:t>centre</a:t>
            </a:r>
            <a:r>
              <a:rPr lang="en-US" sz="2799" dirty="0">
                <a:solidFill>
                  <a:srgbClr val="3C7FC0"/>
                </a:solidFill>
                <a:latin typeface="Poppins"/>
                <a:ea typeface="Poppins"/>
                <a:cs typeface="Poppins"/>
                <a:sym typeface="Poppins"/>
              </a:rPr>
              <a:t> for histology-based diagnosis in Atlantic Canada.</a:t>
            </a:r>
          </a:p>
          <a:p>
            <a:pPr marL="639958" lvl="2" indent="-213319" algn="l">
              <a:lnSpc>
                <a:spcPts val="3919"/>
              </a:lnSpc>
              <a:buFont typeface="Arial"/>
              <a:buChar char="⚬"/>
            </a:pPr>
            <a:r>
              <a:rPr lang="en-US" sz="2799" dirty="0">
                <a:solidFill>
                  <a:srgbClr val="3C7FC0"/>
                </a:solidFill>
                <a:latin typeface="Poppins"/>
                <a:ea typeface="Poppins"/>
                <a:cs typeface="Poppins"/>
                <a:sym typeface="Poppins"/>
              </a:rPr>
              <a:t>Histology is the gold standard for assessing disease severity, unlike other methods (e.g., PCR).</a:t>
            </a:r>
          </a:p>
          <a:p>
            <a:pPr marL="639958" lvl="2" indent="-213319" algn="l">
              <a:lnSpc>
                <a:spcPts val="3919"/>
              </a:lnSpc>
              <a:buFont typeface="Arial"/>
              <a:buChar char="⚬"/>
            </a:pPr>
            <a:r>
              <a:rPr lang="en-US" sz="2799" dirty="0">
                <a:solidFill>
                  <a:srgbClr val="3C7FC0"/>
                </a:solidFill>
                <a:latin typeface="Poppins"/>
                <a:ea typeface="Poppins"/>
                <a:cs typeface="Poppins"/>
                <a:sym typeface="Poppins"/>
              </a:rPr>
              <a:t>Diagnosis relies on manual slide review by a small number of trained pathologists.</a:t>
            </a:r>
          </a:p>
          <a:p>
            <a:pPr marL="639958" lvl="2" indent="-213319" algn="l">
              <a:lnSpc>
                <a:spcPts val="3919"/>
              </a:lnSpc>
              <a:buFont typeface="Arial"/>
              <a:buChar char="⚬"/>
            </a:pPr>
            <a:r>
              <a:rPr lang="en-US" sz="2799" dirty="0">
                <a:solidFill>
                  <a:srgbClr val="3C7FC0"/>
                </a:solidFill>
                <a:latin typeface="Poppins"/>
                <a:ea typeface="Poppins"/>
                <a:cs typeface="Poppins"/>
                <a:sym typeface="Poppins"/>
              </a:rPr>
              <a:t>This process is time-consuming, costly, and creates a significant workflow bottleneck.</a:t>
            </a:r>
          </a:p>
        </p:txBody>
      </p:sp>
      <p:grpSp>
        <p:nvGrpSpPr>
          <p:cNvPr id="7" name="Group 19">
            <a:extLst>
              <a:ext uri="{FF2B5EF4-FFF2-40B4-BE49-F238E27FC236}">
                <a16:creationId xmlns:a16="http://schemas.microsoft.com/office/drawing/2014/main" id="{A9888AA7-BA7E-90E8-FEB2-7602C9847476}"/>
              </a:ext>
            </a:extLst>
          </p:cNvPr>
          <p:cNvGrpSpPr>
            <a:grpSpLocks noChangeAspect="1"/>
          </p:cNvGrpSpPr>
          <p:nvPr/>
        </p:nvGrpSpPr>
        <p:grpSpPr>
          <a:xfrm>
            <a:off x="4038600" y="7868319"/>
            <a:ext cx="2133600" cy="2184300"/>
            <a:chOff x="0" y="0"/>
            <a:chExt cx="1841448" cy="1885205"/>
          </a:xfrm>
        </p:grpSpPr>
        <p:sp>
          <p:nvSpPr>
            <p:cNvPr id="8" name="Freeform 20" descr="A black and white logo  AI-generated content may be incorrect.">
              <a:extLst>
                <a:ext uri="{FF2B5EF4-FFF2-40B4-BE49-F238E27FC236}">
                  <a16:creationId xmlns:a16="http://schemas.microsoft.com/office/drawing/2014/main" id="{4637194C-0E11-C50A-2753-6BF90BB447EC}"/>
                </a:ext>
              </a:extLst>
            </p:cNvPr>
            <p:cNvSpPr/>
            <p:nvPr/>
          </p:nvSpPr>
          <p:spPr>
            <a:xfrm>
              <a:off x="0" y="0"/>
              <a:ext cx="1841500" cy="1885188"/>
            </a:xfrm>
            <a:custGeom>
              <a:avLst/>
              <a:gdLst/>
              <a:ahLst/>
              <a:cxnLst/>
              <a:rect l="l" t="t" r="r" b="b"/>
              <a:pathLst>
                <a:path w="1841500" h="1885188">
                  <a:moveTo>
                    <a:pt x="0" y="0"/>
                  </a:moveTo>
                  <a:lnTo>
                    <a:pt x="1841500" y="0"/>
                  </a:lnTo>
                  <a:lnTo>
                    <a:pt x="1841500" y="1885188"/>
                  </a:lnTo>
                  <a:lnTo>
                    <a:pt x="0" y="1885188"/>
                  </a:lnTo>
                  <a:lnTo>
                    <a:pt x="0" y="0"/>
                  </a:lnTo>
                  <a:close/>
                </a:path>
              </a:pathLst>
            </a:custGeom>
            <a:blipFill>
              <a:blip r:embed="rId4"/>
              <a:stretch>
                <a:fillRect r="2"/>
              </a:stretch>
            </a:blipFill>
          </p:spPr>
          <p:txBody>
            <a:bodyPr/>
            <a:lstStyle/>
            <a:p>
              <a:endParaRPr lang="en-US"/>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25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25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25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25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25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bldLvl="2"/>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A4BE1B8-DEDE-B24D-1311-1A7DA261F82E}"/>
              </a:ext>
            </a:extLst>
          </p:cNvPr>
          <p:cNvGrpSpPr/>
          <p:nvPr/>
        </p:nvGrpSpPr>
        <p:grpSpPr>
          <a:xfrm>
            <a:off x="3649397" y="3465990"/>
            <a:ext cx="4301632" cy="4301632"/>
            <a:chOff x="3649397" y="3465990"/>
            <a:chExt cx="4301632" cy="4301632"/>
          </a:xfrm>
        </p:grpSpPr>
        <p:sp>
          <p:nvSpPr>
            <p:cNvPr id="2" name="Freeform 2"/>
            <p:cNvSpPr/>
            <p:nvPr/>
          </p:nvSpPr>
          <p:spPr>
            <a:xfrm>
              <a:off x="3649397" y="3465990"/>
              <a:ext cx="4301632" cy="4301632"/>
            </a:xfrm>
            <a:custGeom>
              <a:avLst/>
              <a:gdLst/>
              <a:ahLst/>
              <a:cxnLst/>
              <a:rect l="l" t="t" r="r" b="b"/>
              <a:pathLst>
                <a:path w="4301632" h="4301632">
                  <a:moveTo>
                    <a:pt x="0" y="0"/>
                  </a:moveTo>
                  <a:lnTo>
                    <a:pt x="4301632" y="0"/>
                  </a:lnTo>
                  <a:lnTo>
                    <a:pt x="4301632" y="4301632"/>
                  </a:lnTo>
                  <a:lnTo>
                    <a:pt x="0" y="4301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4566567" y="4648394"/>
              <a:ext cx="2467292" cy="1936825"/>
            </a:xfrm>
            <a:custGeom>
              <a:avLst/>
              <a:gdLst/>
              <a:ahLst/>
              <a:cxnLst/>
              <a:rect l="l" t="t" r="r" b="b"/>
              <a:pathLst>
                <a:path w="2467292" h="1936825">
                  <a:moveTo>
                    <a:pt x="0" y="0"/>
                  </a:moveTo>
                  <a:lnTo>
                    <a:pt x="2467292" y="0"/>
                  </a:lnTo>
                  <a:lnTo>
                    <a:pt x="2467292" y="1936824"/>
                  </a:lnTo>
                  <a:lnTo>
                    <a:pt x="0" y="1936824"/>
                  </a:lnTo>
                  <a:lnTo>
                    <a:pt x="0" y="0"/>
                  </a:lnTo>
                  <a:close/>
                </a:path>
              </a:pathLst>
            </a:custGeom>
            <a:blipFill>
              <a:blip r:embed="rId5">
                <a:extLst>
                  <a:ext uri="{96DAC541-7B7A-43D3-8B79-37D633B846F1}">
                    <asvg:svgBlip xmlns:asvg="http://schemas.microsoft.com/office/drawing/2016/SVG/main" r:embed="rId6"/>
                  </a:ext>
                </a:extLst>
              </a:blip>
              <a:stretch>
                <a:fillRect t="-220" b="-220"/>
              </a:stretch>
            </a:blipFill>
          </p:spPr>
          <p:txBody>
            <a:bodyPr/>
            <a:lstStyle/>
            <a:p>
              <a:endParaRPr lang="en-US"/>
            </a:p>
          </p:txBody>
        </p:sp>
        <p:sp>
          <p:nvSpPr>
            <p:cNvPr id="4" name="Freeform 4"/>
            <p:cNvSpPr/>
            <p:nvPr/>
          </p:nvSpPr>
          <p:spPr>
            <a:xfrm>
              <a:off x="3649397" y="3652822"/>
              <a:ext cx="4099139" cy="4114800"/>
            </a:xfrm>
            <a:custGeom>
              <a:avLst/>
              <a:gdLst/>
              <a:ahLst/>
              <a:cxnLst/>
              <a:rect l="l" t="t" r="r" b="b"/>
              <a:pathLst>
                <a:path w="4099139" h="4114800">
                  <a:moveTo>
                    <a:pt x="0" y="0"/>
                  </a:moveTo>
                  <a:lnTo>
                    <a:pt x="4099139" y="0"/>
                  </a:lnTo>
                  <a:lnTo>
                    <a:pt x="409913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t="-40" b="-40"/>
              </a:stretch>
            </a:blipFill>
          </p:spPr>
          <p:txBody>
            <a:bodyPr/>
            <a:lstStyle/>
            <a:p>
              <a:endParaRPr lang="en-US"/>
            </a:p>
          </p:txBody>
        </p:sp>
      </p:grpSp>
      <p:grpSp>
        <p:nvGrpSpPr>
          <p:cNvPr id="12" name="Group 11">
            <a:extLst>
              <a:ext uri="{FF2B5EF4-FFF2-40B4-BE49-F238E27FC236}">
                <a16:creationId xmlns:a16="http://schemas.microsoft.com/office/drawing/2014/main" id="{630E15B5-4083-BDD9-BC06-82B5682CF065}"/>
              </a:ext>
            </a:extLst>
          </p:cNvPr>
          <p:cNvGrpSpPr/>
          <p:nvPr/>
        </p:nvGrpSpPr>
        <p:grpSpPr>
          <a:xfrm>
            <a:off x="10334625" y="3342059"/>
            <a:ext cx="5047982" cy="4549494"/>
            <a:chOff x="10334625" y="3342059"/>
            <a:chExt cx="5047982" cy="4549494"/>
          </a:xfrm>
        </p:grpSpPr>
        <p:grpSp>
          <p:nvGrpSpPr>
            <p:cNvPr id="5" name="Group 5"/>
            <p:cNvGrpSpPr/>
            <p:nvPr/>
          </p:nvGrpSpPr>
          <p:grpSpPr>
            <a:xfrm>
              <a:off x="10334625" y="3342059"/>
              <a:ext cx="5047982" cy="4549494"/>
              <a:chOff x="0" y="0"/>
              <a:chExt cx="6730643" cy="6065992"/>
            </a:xfrm>
          </p:grpSpPr>
          <p:sp>
            <p:nvSpPr>
              <p:cNvPr id="6" name="Freeform 6"/>
              <p:cNvSpPr/>
              <p:nvPr/>
            </p:nvSpPr>
            <p:spPr>
              <a:xfrm>
                <a:off x="0" y="0"/>
                <a:ext cx="6730619" cy="6066028"/>
              </a:xfrm>
              <a:custGeom>
                <a:avLst/>
                <a:gdLst/>
                <a:ahLst/>
                <a:cxnLst/>
                <a:rect l="l" t="t" r="r" b="b"/>
                <a:pathLst>
                  <a:path w="6730619" h="6066028">
                    <a:moveTo>
                      <a:pt x="0" y="0"/>
                    </a:moveTo>
                    <a:lnTo>
                      <a:pt x="6730619" y="0"/>
                    </a:lnTo>
                    <a:lnTo>
                      <a:pt x="6730619" y="6066028"/>
                    </a:lnTo>
                    <a:lnTo>
                      <a:pt x="0" y="6066028"/>
                    </a:lnTo>
                    <a:lnTo>
                      <a:pt x="0" y="0"/>
                    </a:lnTo>
                    <a:close/>
                  </a:path>
                </a:pathLst>
              </a:custGeom>
              <a:blipFill>
                <a:blip r:embed="rId9"/>
                <a:stretch>
                  <a:fillRect l="-15" r="-15"/>
                </a:stretch>
              </a:blipFill>
            </p:spPr>
            <p:txBody>
              <a:bodyPr/>
              <a:lstStyle/>
              <a:p>
                <a:endParaRPr lang="en-US"/>
              </a:p>
            </p:txBody>
          </p:sp>
        </p:grpSp>
        <p:sp>
          <p:nvSpPr>
            <p:cNvPr id="7" name="Freeform 7"/>
            <p:cNvSpPr/>
            <p:nvPr/>
          </p:nvSpPr>
          <p:spPr>
            <a:xfrm>
              <a:off x="13546757" y="4673827"/>
              <a:ext cx="1194478" cy="1013813"/>
            </a:xfrm>
            <a:custGeom>
              <a:avLst/>
              <a:gdLst/>
              <a:ahLst/>
              <a:cxnLst/>
              <a:rect l="l" t="t" r="r" b="b"/>
              <a:pathLst>
                <a:path w="1194478" h="1013813">
                  <a:moveTo>
                    <a:pt x="0" y="0"/>
                  </a:moveTo>
                  <a:lnTo>
                    <a:pt x="1194478" y="0"/>
                  </a:lnTo>
                  <a:lnTo>
                    <a:pt x="1194478" y="1013813"/>
                  </a:lnTo>
                  <a:lnTo>
                    <a:pt x="0" y="1013813"/>
                  </a:lnTo>
                  <a:lnTo>
                    <a:pt x="0" y="0"/>
                  </a:lnTo>
                  <a:close/>
                </a:path>
              </a:pathLst>
            </a:custGeom>
            <a:blipFill>
              <a:blip r:embed="rId10">
                <a:extLst>
                  <a:ext uri="{96DAC541-7B7A-43D3-8B79-37D633B846F1}">
                    <asvg:svgBlip xmlns:asvg="http://schemas.microsoft.com/office/drawing/2016/SVG/main" r:embed="rId11"/>
                  </a:ext>
                </a:extLst>
              </a:blip>
              <a:stretch>
                <a:fillRect t="-26" b="-26"/>
              </a:stretch>
            </a:blipFill>
          </p:spPr>
          <p:txBody>
            <a:bodyPr/>
            <a:lstStyle/>
            <a:p>
              <a:endParaRPr lang="en-US"/>
            </a:p>
          </p:txBody>
        </p:sp>
      </p:grpSp>
      <p:sp>
        <p:nvSpPr>
          <p:cNvPr id="8" name="TextBox 8"/>
          <p:cNvSpPr txBox="1"/>
          <p:nvPr/>
        </p:nvSpPr>
        <p:spPr>
          <a:xfrm>
            <a:off x="2791957" y="758100"/>
            <a:ext cx="12704085" cy="1017450"/>
          </a:xfrm>
          <a:prstGeom prst="rect">
            <a:avLst/>
          </a:prstGeom>
        </p:spPr>
        <p:txBody>
          <a:bodyPr lIns="0" tIns="0" rIns="0" bIns="0" rtlCol="0" anchor="t">
            <a:spAutoFit/>
          </a:bodyPr>
          <a:lstStyle/>
          <a:p>
            <a:pPr algn="l">
              <a:lnSpc>
                <a:spcPts val="8345"/>
              </a:lnSpc>
            </a:pPr>
            <a:r>
              <a:rPr lang="en-US" sz="9818" b="1">
                <a:solidFill>
                  <a:srgbClr val="3C7FC0"/>
                </a:solidFill>
                <a:latin typeface="Poppins Bold"/>
                <a:ea typeface="Poppins Bold"/>
                <a:cs typeface="Poppins Bold"/>
                <a:sym typeface="Poppins Bold"/>
              </a:rPr>
              <a:t>The Data Challenge</a:t>
            </a:r>
          </a:p>
        </p:txBody>
      </p:sp>
      <p:sp>
        <p:nvSpPr>
          <p:cNvPr id="9" name="TextBox 9"/>
          <p:cNvSpPr txBox="1"/>
          <p:nvPr/>
        </p:nvSpPr>
        <p:spPr>
          <a:xfrm>
            <a:off x="3801420" y="1899974"/>
            <a:ext cx="10685160" cy="756285"/>
          </a:xfrm>
          <a:prstGeom prst="rect">
            <a:avLst/>
          </a:prstGeom>
        </p:spPr>
        <p:txBody>
          <a:bodyPr lIns="0" tIns="0" rIns="0" bIns="0" rtlCol="0" anchor="t">
            <a:spAutoFit/>
          </a:bodyPr>
          <a:lstStyle/>
          <a:p>
            <a:pPr algn="ctr">
              <a:lnSpc>
                <a:spcPts val="5038"/>
              </a:lnSpc>
            </a:pPr>
            <a:r>
              <a:rPr lang="en-US" sz="3598" b="1">
                <a:solidFill>
                  <a:srgbClr val="3C7FC0"/>
                </a:solidFill>
                <a:latin typeface="Poppins Bold"/>
                <a:ea typeface="Poppins Bold"/>
                <a:cs typeface="Poppins Bold"/>
                <a:sym typeface="Poppins Bold"/>
              </a:rPr>
              <a:t>Building a High-Quality Dataset from Scratch</a:t>
            </a:r>
          </a:p>
        </p:txBody>
      </p:sp>
      <p:sp>
        <p:nvSpPr>
          <p:cNvPr id="10" name="TextBox 10"/>
          <p:cNvSpPr txBox="1"/>
          <p:nvPr/>
        </p:nvSpPr>
        <p:spPr>
          <a:xfrm>
            <a:off x="3071298" y="8479158"/>
            <a:ext cx="12145404" cy="1251834"/>
          </a:xfrm>
          <a:prstGeom prst="rect">
            <a:avLst/>
          </a:prstGeom>
        </p:spPr>
        <p:txBody>
          <a:bodyPr lIns="0" tIns="0" rIns="0" bIns="0" rtlCol="0" anchor="t">
            <a:spAutoFit/>
          </a:bodyPr>
          <a:lstStyle/>
          <a:p>
            <a:pPr algn="ctr">
              <a:lnSpc>
                <a:spcPts val="4500"/>
              </a:lnSpc>
            </a:pPr>
            <a:r>
              <a:rPr lang="en-US" sz="3214" b="1" dirty="0">
                <a:solidFill>
                  <a:srgbClr val="7BA5CD"/>
                </a:solidFill>
                <a:latin typeface="Poppins Bold"/>
                <a:ea typeface="Poppins Bold"/>
                <a:cs typeface="Poppins Bold"/>
                <a:sym typeface="Poppins Bold"/>
              </a:rPr>
              <a:t>The Paradox: </a:t>
            </a:r>
            <a:r>
              <a:rPr lang="en-US" sz="3214" dirty="0">
                <a:solidFill>
                  <a:srgbClr val="7BA5CD"/>
                </a:solidFill>
                <a:latin typeface="Poppins"/>
                <a:ea typeface="Poppins"/>
                <a:cs typeface="Poppins"/>
                <a:sym typeface="Poppins"/>
              </a:rPr>
              <a:t>To build a tool that saves expert time, we first need a large investment of that same limited expert time.</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250" fill="hold"/>
                                        <p:tgtEl>
                                          <p:spTgt spid="12"/>
                                        </p:tgtEl>
                                        <p:attrNameLst>
                                          <p:attrName>ppt_x</p:attrName>
                                        </p:attrNameLst>
                                      </p:cBhvr>
                                      <p:tavLst>
                                        <p:tav tm="0">
                                          <p:val>
                                            <p:strVal val="1+#ppt_w/2"/>
                                          </p:val>
                                        </p:tav>
                                        <p:tav tm="100000">
                                          <p:val>
                                            <p:strVal val="#ppt_x"/>
                                          </p:val>
                                        </p:tav>
                                      </p:tavLst>
                                    </p:anim>
                                    <p:anim calcmode="lin" valueType="num">
                                      <p:cBhvr additive="base">
                                        <p:cTn id="14"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ppt_x"/>
                                          </p:val>
                                        </p:tav>
                                        <p:tav tm="100000">
                                          <p:val>
                                            <p:strVal val="#ppt_x"/>
                                          </p:val>
                                        </p:tav>
                                      </p:tavLst>
                                    </p:anim>
                                    <p:anim calcmode="lin" valueType="num">
                                      <p:cBhvr additive="base">
                                        <p:cTn id="20"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74F6227-61FF-BBC9-22BF-49D73D6C6324}"/>
              </a:ext>
            </a:extLst>
          </p:cNvPr>
          <p:cNvGrpSpPr/>
          <p:nvPr/>
        </p:nvGrpSpPr>
        <p:grpSpPr>
          <a:xfrm>
            <a:off x="9096005" y="4735739"/>
            <a:ext cx="3680934" cy="4858130"/>
            <a:chOff x="9096005" y="4735739"/>
            <a:chExt cx="3680934" cy="4858130"/>
          </a:xfrm>
        </p:grpSpPr>
        <p:grpSp>
          <p:nvGrpSpPr>
            <p:cNvPr id="2" name="Group 2"/>
            <p:cNvGrpSpPr/>
            <p:nvPr/>
          </p:nvGrpSpPr>
          <p:grpSpPr>
            <a:xfrm>
              <a:off x="9781897" y="6136997"/>
              <a:ext cx="2309150" cy="2086894"/>
              <a:chOff x="0" y="0"/>
              <a:chExt cx="3078866" cy="2782526"/>
            </a:xfrm>
          </p:grpSpPr>
          <p:sp>
            <p:nvSpPr>
              <p:cNvPr id="3" name="Freeform 3"/>
              <p:cNvSpPr/>
              <p:nvPr/>
            </p:nvSpPr>
            <p:spPr>
              <a:xfrm>
                <a:off x="0" y="0"/>
                <a:ext cx="3078861" cy="2782570"/>
              </a:xfrm>
              <a:custGeom>
                <a:avLst/>
                <a:gdLst/>
                <a:ahLst/>
                <a:cxnLst/>
                <a:rect l="l" t="t" r="r" b="b"/>
                <a:pathLst>
                  <a:path w="3078861" h="2782570">
                    <a:moveTo>
                      <a:pt x="0" y="0"/>
                    </a:moveTo>
                    <a:lnTo>
                      <a:pt x="3078861" y="0"/>
                    </a:lnTo>
                    <a:lnTo>
                      <a:pt x="3078861" y="2782570"/>
                    </a:lnTo>
                    <a:lnTo>
                      <a:pt x="0" y="2782570"/>
                    </a:lnTo>
                    <a:lnTo>
                      <a:pt x="0" y="0"/>
                    </a:lnTo>
                    <a:close/>
                  </a:path>
                </a:pathLst>
              </a:custGeom>
              <a:blipFill>
                <a:blip r:embed="rId3"/>
                <a:stretch>
                  <a:fillRect t="-51" b="-50"/>
                </a:stretch>
              </a:blipFill>
            </p:spPr>
            <p:txBody>
              <a:bodyPr/>
              <a:lstStyle/>
              <a:p>
                <a:endParaRPr lang="en-US"/>
              </a:p>
            </p:txBody>
          </p:sp>
        </p:grpSp>
        <p:sp>
          <p:nvSpPr>
            <p:cNvPr id="4" name="TextBox 4"/>
            <p:cNvSpPr txBox="1"/>
            <p:nvPr/>
          </p:nvSpPr>
          <p:spPr>
            <a:xfrm>
              <a:off x="9096005" y="4735739"/>
              <a:ext cx="3680934" cy="1315534"/>
            </a:xfrm>
            <a:prstGeom prst="rect">
              <a:avLst/>
            </a:prstGeom>
          </p:spPr>
          <p:txBody>
            <a:bodyPr lIns="0" tIns="0" rIns="0" bIns="0" rtlCol="0" anchor="t">
              <a:spAutoFit/>
            </a:bodyPr>
            <a:lstStyle/>
            <a:p>
              <a:pPr algn="ctr">
                <a:lnSpc>
                  <a:spcPts val="4897"/>
                </a:lnSpc>
              </a:pPr>
              <a:r>
                <a:rPr lang="en-US" sz="3498" b="1">
                  <a:solidFill>
                    <a:srgbClr val="3C7FC0"/>
                  </a:solidFill>
                  <a:latin typeface="Poppins Bold"/>
                  <a:ea typeface="Poppins Bold"/>
                  <a:cs typeface="Poppins Bold"/>
                  <a:sym typeface="Poppins Bold"/>
                </a:rPr>
                <a:t>Stage 2: </a:t>
              </a:r>
            </a:p>
            <a:p>
              <a:pPr algn="ctr">
                <a:lnSpc>
                  <a:spcPts val="4897"/>
                </a:lnSpc>
              </a:pPr>
              <a:r>
                <a:rPr lang="en-US" sz="3498" b="1">
                  <a:solidFill>
                    <a:srgbClr val="3C7FC0"/>
                  </a:solidFill>
                  <a:latin typeface="Poppins Bold"/>
                  <a:ea typeface="Poppins Bold"/>
                  <a:cs typeface="Poppins Bold"/>
                  <a:sym typeface="Poppins Bold"/>
                </a:rPr>
                <a:t>Expert Review</a:t>
              </a:r>
            </a:p>
          </p:txBody>
        </p:sp>
        <p:sp>
          <p:nvSpPr>
            <p:cNvPr id="5" name="TextBox 5"/>
            <p:cNvSpPr txBox="1"/>
            <p:nvPr/>
          </p:nvSpPr>
          <p:spPr>
            <a:xfrm>
              <a:off x="9227564" y="8226272"/>
              <a:ext cx="3417815" cy="1367597"/>
            </a:xfrm>
            <a:prstGeom prst="rect">
              <a:avLst/>
            </a:prstGeom>
          </p:spPr>
          <p:txBody>
            <a:bodyPr lIns="0" tIns="0" rIns="0" bIns="0" rtlCol="0" anchor="t">
              <a:spAutoFit/>
            </a:bodyPr>
            <a:lstStyle/>
            <a:p>
              <a:pPr algn="ctr">
                <a:lnSpc>
                  <a:spcPts val="2682"/>
                </a:lnSpc>
              </a:pPr>
              <a:r>
                <a:rPr lang="en-US" sz="1915" b="1">
                  <a:solidFill>
                    <a:srgbClr val="7BA5CD"/>
                  </a:solidFill>
                  <a:latin typeface="Poppins Bold"/>
                  <a:ea typeface="Poppins Bold"/>
                  <a:cs typeface="Poppins Bold"/>
                  <a:sym typeface="Poppins Bold"/>
                </a:rPr>
                <a:t>A pathologist quickly validates and corrects the AI's suggestions, saving valuable time.</a:t>
              </a:r>
            </a:p>
          </p:txBody>
        </p:sp>
      </p:grpSp>
      <p:grpSp>
        <p:nvGrpSpPr>
          <p:cNvPr id="28" name="Group 27">
            <a:extLst>
              <a:ext uri="{FF2B5EF4-FFF2-40B4-BE49-F238E27FC236}">
                <a16:creationId xmlns:a16="http://schemas.microsoft.com/office/drawing/2014/main" id="{168E04C4-C4BC-5479-D50E-F65C6B433873}"/>
              </a:ext>
            </a:extLst>
          </p:cNvPr>
          <p:cNvGrpSpPr/>
          <p:nvPr/>
        </p:nvGrpSpPr>
        <p:grpSpPr>
          <a:xfrm>
            <a:off x="2106963" y="4762384"/>
            <a:ext cx="3959741" cy="4831486"/>
            <a:chOff x="2106963" y="4762384"/>
            <a:chExt cx="3959741" cy="4831486"/>
          </a:xfrm>
        </p:grpSpPr>
        <p:grpSp>
          <p:nvGrpSpPr>
            <p:cNvPr id="6" name="Group 6"/>
            <p:cNvGrpSpPr/>
            <p:nvPr/>
          </p:nvGrpSpPr>
          <p:grpSpPr>
            <a:xfrm>
              <a:off x="3239552" y="6077171"/>
              <a:ext cx="1694562" cy="2092052"/>
              <a:chOff x="0" y="0"/>
              <a:chExt cx="2259416" cy="2789403"/>
            </a:xfrm>
          </p:grpSpPr>
          <p:sp>
            <p:nvSpPr>
              <p:cNvPr id="7" name="Freeform 7"/>
              <p:cNvSpPr/>
              <p:nvPr/>
            </p:nvSpPr>
            <p:spPr>
              <a:xfrm>
                <a:off x="0" y="0"/>
                <a:ext cx="2259457" cy="2789428"/>
              </a:xfrm>
              <a:custGeom>
                <a:avLst/>
                <a:gdLst/>
                <a:ahLst/>
                <a:cxnLst/>
                <a:rect l="l" t="t" r="r" b="b"/>
                <a:pathLst>
                  <a:path w="2259457" h="2789428">
                    <a:moveTo>
                      <a:pt x="0" y="0"/>
                    </a:moveTo>
                    <a:lnTo>
                      <a:pt x="2259457" y="0"/>
                    </a:lnTo>
                    <a:lnTo>
                      <a:pt x="2259457" y="2789428"/>
                    </a:lnTo>
                    <a:lnTo>
                      <a:pt x="0" y="2789428"/>
                    </a:lnTo>
                    <a:lnTo>
                      <a:pt x="0" y="0"/>
                    </a:lnTo>
                    <a:close/>
                  </a:path>
                </a:pathLst>
              </a:custGeom>
              <a:blipFill>
                <a:blip r:embed="rId4"/>
                <a:stretch>
                  <a:fillRect l="-11" r="-9"/>
                </a:stretch>
              </a:blipFill>
            </p:spPr>
            <p:txBody>
              <a:bodyPr/>
              <a:lstStyle/>
              <a:p>
                <a:endParaRPr lang="en-US"/>
              </a:p>
            </p:txBody>
          </p:sp>
        </p:grpSp>
        <p:sp>
          <p:nvSpPr>
            <p:cNvPr id="8" name="TextBox 8"/>
            <p:cNvSpPr txBox="1"/>
            <p:nvPr/>
          </p:nvSpPr>
          <p:spPr>
            <a:xfrm>
              <a:off x="2106963" y="4762384"/>
              <a:ext cx="3959741" cy="1314786"/>
            </a:xfrm>
            <a:prstGeom prst="rect">
              <a:avLst/>
            </a:prstGeom>
          </p:spPr>
          <p:txBody>
            <a:bodyPr lIns="0" tIns="0" rIns="0" bIns="0" rtlCol="0" anchor="t">
              <a:spAutoFit/>
            </a:bodyPr>
            <a:lstStyle/>
            <a:p>
              <a:pPr algn="ctr">
                <a:lnSpc>
                  <a:spcPts val="4893"/>
                </a:lnSpc>
              </a:pPr>
              <a:r>
                <a:rPr lang="en-US" sz="3495" b="1">
                  <a:solidFill>
                    <a:srgbClr val="3C7FC0"/>
                  </a:solidFill>
                  <a:latin typeface="Poppins Bold"/>
                  <a:ea typeface="Poppins Bold"/>
                  <a:cs typeface="Poppins Bold"/>
                  <a:sym typeface="Poppins Bold"/>
                </a:rPr>
                <a:t>Stage 3: </a:t>
              </a:r>
            </a:p>
            <a:p>
              <a:pPr algn="ctr">
                <a:lnSpc>
                  <a:spcPts val="4893"/>
                </a:lnSpc>
              </a:pPr>
              <a:r>
                <a:rPr lang="en-US" sz="3495" b="1">
                  <a:solidFill>
                    <a:srgbClr val="3C7FC0"/>
                  </a:solidFill>
                  <a:latin typeface="Poppins Bold"/>
                  <a:ea typeface="Poppins Bold"/>
                  <a:cs typeface="Poppins Bold"/>
                  <a:sym typeface="Poppins Bold"/>
                </a:rPr>
                <a:t>Model Retraining</a:t>
              </a:r>
            </a:p>
          </p:txBody>
        </p:sp>
        <p:sp>
          <p:nvSpPr>
            <p:cNvPr id="9" name="TextBox 9"/>
            <p:cNvSpPr txBox="1"/>
            <p:nvPr/>
          </p:nvSpPr>
          <p:spPr>
            <a:xfrm>
              <a:off x="2366502" y="8227108"/>
              <a:ext cx="3440664" cy="1366762"/>
            </a:xfrm>
            <a:prstGeom prst="rect">
              <a:avLst/>
            </a:prstGeom>
          </p:spPr>
          <p:txBody>
            <a:bodyPr lIns="0" tIns="0" rIns="0" bIns="0" rtlCol="0" anchor="t">
              <a:spAutoFit/>
            </a:bodyPr>
            <a:lstStyle/>
            <a:p>
              <a:pPr algn="ctr">
                <a:lnSpc>
                  <a:spcPts val="2679"/>
                </a:lnSpc>
              </a:pPr>
              <a:r>
                <a:rPr lang="en-US" sz="1914" b="1">
                  <a:solidFill>
                    <a:srgbClr val="7BA5CD"/>
                  </a:solidFill>
                  <a:latin typeface="Poppins Bold"/>
                  <a:ea typeface="Poppins Bold"/>
                  <a:cs typeface="Poppins Bold"/>
                  <a:sym typeface="Poppins Bold"/>
                </a:rPr>
                <a:t>The validated annotations are used to improve the AI model, making it smarter with each cycle.</a:t>
              </a:r>
            </a:p>
          </p:txBody>
        </p:sp>
      </p:grpSp>
      <p:grpSp>
        <p:nvGrpSpPr>
          <p:cNvPr id="26" name="Group 25">
            <a:extLst>
              <a:ext uri="{FF2B5EF4-FFF2-40B4-BE49-F238E27FC236}">
                <a16:creationId xmlns:a16="http://schemas.microsoft.com/office/drawing/2014/main" id="{EBCFD038-A6FC-5496-5CB2-120E2EF5C0C5}"/>
              </a:ext>
            </a:extLst>
          </p:cNvPr>
          <p:cNvGrpSpPr/>
          <p:nvPr/>
        </p:nvGrpSpPr>
        <p:grpSpPr>
          <a:xfrm>
            <a:off x="5616615" y="131526"/>
            <a:ext cx="3680934" cy="4663416"/>
            <a:chOff x="5616615" y="131526"/>
            <a:chExt cx="3680934" cy="4663416"/>
          </a:xfrm>
        </p:grpSpPr>
        <p:grpSp>
          <p:nvGrpSpPr>
            <p:cNvPr id="10" name="Group 10"/>
            <p:cNvGrpSpPr/>
            <p:nvPr/>
          </p:nvGrpSpPr>
          <p:grpSpPr>
            <a:xfrm>
              <a:off x="6221764" y="1651703"/>
              <a:ext cx="2602291" cy="1658961"/>
              <a:chOff x="0" y="0"/>
              <a:chExt cx="3469721" cy="2211948"/>
            </a:xfrm>
          </p:grpSpPr>
          <p:sp>
            <p:nvSpPr>
              <p:cNvPr id="11" name="Freeform 11"/>
              <p:cNvSpPr/>
              <p:nvPr/>
            </p:nvSpPr>
            <p:spPr>
              <a:xfrm>
                <a:off x="0" y="0"/>
                <a:ext cx="3469767" cy="2211959"/>
              </a:xfrm>
              <a:custGeom>
                <a:avLst/>
                <a:gdLst/>
                <a:ahLst/>
                <a:cxnLst/>
                <a:rect l="l" t="t" r="r" b="b"/>
                <a:pathLst>
                  <a:path w="3469767" h="2211959">
                    <a:moveTo>
                      <a:pt x="0" y="0"/>
                    </a:moveTo>
                    <a:lnTo>
                      <a:pt x="3469767" y="0"/>
                    </a:lnTo>
                    <a:lnTo>
                      <a:pt x="3469767" y="2211959"/>
                    </a:lnTo>
                    <a:lnTo>
                      <a:pt x="0" y="2211959"/>
                    </a:lnTo>
                    <a:lnTo>
                      <a:pt x="0" y="0"/>
                    </a:lnTo>
                    <a:close/>
                  </a:path>
                </a:pathLst>
              </a:custGeom>
              <a:blipFill>
                <a:blip r:embed="rId5"/>
                <a:stretch>
                  <a:fillRect t="-41" r="1" b="-40"/>
                </a:stretch>
              </a:blipFill>
            </p:spPr>
            <p:txBody>
              <a:bodyPr/>
              <a:lstStyle/>
              <a:p>
                <a:endParaRPr lang="en-US"/>
              </a:p>
            </p:txBody>
          </p:sp>
        </p:grpSp>
        <p:sp>
          <p:nvSpPr>
            <p:cNvPr id="12" name="TextBox 12"/>
            <p:cNvSpPr txBox="1"/>
            <p:nvPr/>
          </p:nvSpPr>
          <p:spPr>
            <a:xfrm>
              <a:off x="5616615" y="131526"/>
              <a:ext cx="3680934" cy="1315534"/>
            </a:xfrm>
            <a:prstGeom prst="rect">
              <a:avLst/>
            </a:prstGeom>
          </p:spPr>
          <p:txBody>
            <a:bodyPr lIns="0" tIns="0" rIns="0" bIns="0" rtlCol="0" anchor="t">
              <a:spAutoFit/>
            </a:bodyPr>
            <a:lstStyle/>
            <a:p>
              <a:pPr algn="ctr">
                <a:lnSpc>
                  <a:spcPts val="4897"/>
                </a:lnSpc>
              </a:pPr>
              <a:r>
                <a:rPr lang="en-US" sz="3498" b="1" dirty="0">
                  <a:solidFill>
                    <a:srgbClr val="3C7FC0"/>
                  </a:solidFill>
                  <a:latin typeface="Poppins Bold"/>
                  <a:ea typeface="Poppins Bold"/>
                  <a:cs typeface="Poppins Bold"/>
                  <a:sym typeface="Poppins Bold"/>
                </a:rPr>
                <a:t>Stage 1: </a:t>
              </a:r>
            </a:p>
            <a:p>
              <a:pPr algn="ctr">
                <a:lnSpc>
                  <a:spcPts val="4897"/>
                </a:lnSpc>
              </a:pPr>
              <a:r>
                <a:rPr lang="en-US" sz="3498" b="1" dirty="0">
                  <a:solidFill>
                    <a:srgbClr val="3C7FC0"/>
                  </a:solidFill>
                  <a:latin typeface="Poppins Bold"/>
                  <a:ea typeface="Poppins Bold"/>
                  <a:cs typeface="Poppins Bold"/>
                  <a:sym typeface="Poppins Bold"/>
                </a:rPr>
                <a:t>AI Pre-Analysis</a:t>
              </a:r>
            </a:p>
          </p:txBody>
        </p:sp>
        <p:sp>
          <p:nvSpPr>
            <p:cNvPr id="13" name="TextBox 13"/>
            <p:cNvSpPr txBox="1"/>
            <p:nvPr/>
          </p:nvSpPr>
          <p:spPr>
            <a:xfrm>
              <a:off x="5721098" y="3427345"/>
              <a:ext cx="3471967" cy="1367597"/>
            </a:xfrm>
            <a:prstGeom prst="rect">
              <a:avLst/>
            </a:prstGeom>
          </p:spPr>
          <p:txBody>
            <a:bodyPr lIns="0" tIns="0" rIns="0" bIns="0" rtlCol="0" anchor="t">
              <a:spAutoFit/>
            </a:bodyPr>
            <a:lstStyle/>
            <a:p>
              <a:pPr algn="ctr">
                <a:lnSpc>
                  <a:spcPts val="2682"/>
                </a:lnSpc>
              </a:pPr>
              <a:r>
                <a:rPr lang="en-US" sz="1915" b="1">
                  <a:solidFill>
                    <a:srgbClr val="7BA5CD"/>
                  </a:solidFill>
                  <a:latin typeface="Poppins Bold"/>
                  <a:ea typeface="Poppins Bold"/>
                  <a:cs typeface="Poppins Bold"/>
                  <a:sym typeface="Poppins Bold"/>
                </a:rPr>
                <a:t>The pipeline performs a first-pass analysis, generating initial annotations on a new slide.</a:t>
              </a:r>
            </a:p>
          </p:txBody>
        </p:sp>
        <p:grpSp>
          <p:nvGrpSpPr>
            <p:cNvPr id="14" name="Group 14"/>
            <p:cNvGrpSpPr/>
            <p:nvPr/>
          </p:nvGrpSpPr>
          <p:grpSpPr>
            <a:xfrm>
              <a:off x="6358996" y="1765563"/>
              <a:ext cx="1497875" cy="1144711"/>
              <a:chOff x="0" y="0"/>
              <a:chExt cx="1997167" cy="1526281"/>
            </a:xfrm>
          </p:grpSpPr>
          <p:sp>
            <p:nvSpPr>
              <p:cNvPr id="15" name="Freeform 15"/>
              <p:cNvSpPr/>
              <p:nvPr/>
            </p:nvSpPr>
            <p:spPr>
              <a:xfrm>
                <a:off x="0" y="0"/>
                <a:ext cx="1997202" cy="1526286"/>
              </a:xfrm>
              <a:custGeom>
                <a:avLst/>
                <a:gdLst/>
                <a:ahLst/>
                <a:cxnLst/>
                <a:rect l="l" t="t" r="r" b="b"/>
                <a:pathLst>
                  <a:path w="1997202" h="1526286">
                    <a:moveTo>
                      <a:pt x="0" y="0"/>
                    </a:moveTo>
                    <a:lnTo>
                      <a:pt x="1997202" y="0"/>
                    </a:lnTo>
                    <a:lnTo>
                      <a:pt x="1997202" y="1526286"/>
                    </a:lnTo>
                    <a:lnTo>
                      <a:pt x="0" y="1526286"/>
                    </a:lnTo>
                    <a:lnTo>
                      <a:pt x="0" y="0"/>
                    </a:lnTo>
                    <a:close/>
                  </a:path>
                </a:pathLst>
              </a:custGeom>
              <a:blipFill>
                <a:blip r:embed="rId6"/>
                <a:stretch>
                  <a:fillRect t="-28962" r="1" b="-28961"/>
                </a:stretch>
              </a:blipFill>
            </p:spPr>
            <p:txBody>
              <a:bodyPr/>
              <a:lstStyle/>
              <a:p>
                <a:endParaRPr lang="en-US"/>
              </a:p>
            </p:txBody>
          </p:sp>
        </p:grpSp>
        <p:grpSp>
          <p:nvGrpSpPr>
            <p:cNvPr id="16" name="Group 16"/>
            <p:cNvGrpSpPr/>
            <p:nvPr/>
          </p:nvGrpSpPr>
          <p:grpSpPr>
            <a:xfrm>
              <a:off x="6856545" y="1947412"/>
              <a:ext cx="502778" cy="781014"/>
              <a:chOff x="0" y="0"/>
              <a:chExt cx="670371" cy="1041352"/>
            </a:xfrm>
          </p:grpSpPr>
          <p:sp>
            <p:nvSpPr>
              <p:cNvPr id="17" name="Freeform 17"/>
              <p:cNvSpPr/>
              <p:nvPr/>
            </p:nvSpPr>
            <p:spPr>
              <a:xfrm>
                <a:off x="0" y="0"/>
                <a:ext cx="670306" cy="1041400"/>
              </a:xfrm>
              <a:custGeom>
                <a:avLst/>
                <a:gdLst/>
                <a:ahLst/>
                <a:cxnLst/>
                <a:rect l="l" t="t" r="r" b="b"/>
                <a:pathLst>
                  <a:path w="670306" h="1041400">
                    <a:moveTo>
                      <a:pt x="0" y="0"/>
                    </a:moveTo>
                    <a:lnTo>
                      <a:pt x="670306" y="0"/>
                    </a:lnTo>
                    <a:lnTo>
                      <a:pt x="670306" y="1041400"/>
                    </a:lnTo>
                    <a:lnTo>
                      <a:pt x="0" y="1041400"/>
                    </a:lnTo>
                    <a:lnTo>
                      <a:pt x="0" y="0"/>
                    </a:lnTo>
                    <a:close/>
                  </a:path>
                </a:pathLst>
              </a:custGeom>
              <a:blipFill>
                <a:blip r:embed="rId7"/>
                <a:stretch>
                  <a:fillRect t="-117" r="-9" b="-112"/>
                </a:stretch>
              </a:blipFill>
            </p:spPr>
            <p:txBody>
              <a:bodyPr/>
              <a:lstStyle/>
              <a:p>
                <a:endParaRPr lang="en-US"/>
              </a:p>
            </p:txBody>
          </p:sp>
        </p:grpSp>
      </p:grpSp>
      <p:sp>
        <p:nvSpPr>
          <p:cNvPr id="18" name="TextBox 18"/>
          <p:cNvSpPr txBox="1"/>
          <p:nvPr/>
        </p:nvSpPr>
        <p:spPr>
          <a:xfrm>
            <a:off x="10936472" y="660163"/>
            <a:ext cx="6854632" cy="2194400"/>
          </a:xfrm>
          <a:prstGeom prst="rect">
            <a:avLst/>
          </a:prstGeom>
        </p:spPr>
        <p:txBody>
          <a:bodyPr lIns="0" tIns="0" rIns="0" bIns="0" rtlCol="0" anchor="t">
            <a:spAutoFit/>
          </a:bodyPr>
          <a:lstStyle/>
          <a:p>
            <a:pPr algn="r">
              <a:lnSpc>
                <a:spcPts val="8635"/>
              </a:lnSpc>
            </a:pPr>
            <a:r>
              <a:rPr lang="en-US" sz="9595" b="1">
                <a:solidFill>
                  <a:srgbClr val="3C7FC0"/>
                </a:solidFill>
                <a:latin typeface="Poppins Bold"/>
                <a:ea typeface="Poppins Bold"/>
                <a:cs typeface="Poppins Bold"/>
                <a:sym typeface="Poppins Bold"/>
              </a:rPr>
              <a:t>The Strategy</a:t>
            </a:r>
          </a:p>
        </p:txBody>
      </p:sp>
      <p:sp>
        <p:nvSpPr>
          <p:cNvPr id="19" name="TextBox 19"/>
          <p:cNvSpPr txBox="1"/>
          <p:nvPr/>
        </p:nvSpPr>
        <p:spPr>
          <a:xfrm>
            <a:off x="13270665" y="2936179"/>
            <a:ext cx="4520439" cy="1054983"/>
          </a:xfrm>
          <a:prstGeom prst="rect">
            <a:avLst/>
          </a:prstGeom>
        </p:spPr>
        <p:txBody>
          <a:bodyPr lIns="0" tIns="0" rIns="0" bIns="0" rtlCol="0" anchor="t">
            <a:spAutoFit/>
          </a:bodyPr>
          <a:lstStyle/>
          <a:p>
            <a:pPr algn="r">
              <a:lnSpc>
                <a:spcPts val="3801"/>
              </a:lnSpc>
            </a:pPr>
            <a:r>
              <a:rPr lang="en-US" sz="2715" b="1">
                <a:solidFill>
                  <a:srgbClr val="3C7FC0"/>
                </a:solidFill>
                <a:latin typeface="Poppins Bold"/>
                <a:ea typeface="Poppins Bold"/>
                <a:cs typeface="Poppins Bold"/>
                <a:sym typeface="Poppins Bold"/>
              </a:rPr>
              <a:t>A Human-in-the-Loop Workflow for Pathology</a:t>
            </a:r>
          </a:p>
        </p:txBody>
      </p:sp>
      <p:grpSp>
        <p:nvGrpSpPr>
          <p:cNvPr id="20" name="Group 20"/>
          <p:cNvGrpSpPr/>
          <p:nvPr/>
        </p:nvGrpSpPr>
        <p:grpSpPr>
          <a:xfrm rot="1896612">
            <a:off x="9230071" y="3269399"/>
            <a:ext cx="1610875" cy="849736"/>
            <a:chOff x="0" y="0"/>
            <a:chExt cx="2147833" cy="1132981"/>
          </a:xfrm>
        </p:grpSpPr>
        <p:sp>
          <p:nvSpPr>
            <p:cNvPr id="21" name="Freeform 21"/>
            <p:cNvSpPr/>
            <p:nvPr/>
          </p:nvSpPr>
          <p:spPr>
            <a:xfrm flipV="1">
              <a:off x="0" y="0"/>
              <a:ext cx="2147824" cy="1132967"/>
            </a:xfrm>
            <a:custGeom>
              <a:avLst/>
              <a:gdLst/>
              <a:ahLst/>
              <a:cxnLst/>
              <a:rect l="l" t="t" r="r" b="b"/>
              <a:pathLst>
                <a:path w="2147824" h="1132967">
                  <a:moveTo>
                    <a:pt x="0" y="1132967"/>
                  </a:moveTo>
                  <a:lnTo>
                    <a:pt x="2147824" y="1132967"/>
                  </a:lnTo>
                  <a:lnTo>
                    <a:pt x="2147824" y="0"/>
                  </a:lnTo>
                  <a:lnTo>
                    <a:pt x="0" y="0"/>
                  </a:lnTo>
                  <a:lnTo>
                    <a:pt x="0" y="1132967"/>
                  </a:lnTo>
                  <a:close/>
                </a:path>
              </a:pathLst>
            </a:custGeom>
            <a:blipFill>
              <a:blip r:embed="rId8"/>
              <a:stretch>
                <a:fillRect l="-25" r="-26" b="-1"/>
              </a:stretch>
            </a:blipFill>
          </p:spPr>
          <p:txBody>
            <a:bodyPr/>
            <a:lstStyle/>
            <a:p>
              <a:endParaRPr lang="en-US"/>
            </a:p>
          </p:txBody>
        </p:sp>
      </p:grpSp>
      <p:grpSp>
        <p:nvGrpSpPr>
          <p:cNvPr id="22" name="Group 22"/>
          <p:cNvGrpSpPr/>
          <p:nvPr/>
        </p:nvGrpSpPr>
        <p:grpSpPr>
          <a:xfrm rot="9577484">
            <a:off x="6743280" y="7097342"/>
            <a:ext cx="1676149" cy="884168"/>
            <a:chOff x="0" y="0"/>
            <a:chExt cx="2234865" cy="1178891"/>
          </a:xfrm>
        </p:grpSpPr>
        <p:sp>
          <p:nvSpPr>
            <p:cNvPr id="23" name="Freeform 23"/>
            <p:cNvSpPr/>
            <p:nvPr/>
          </p:nvSpPr>
          <p:spPr>
            <a:xfrm flipV="1">
              <a:off x="0" y="0"/>
              <a:ext cx="2234819" cy="1178941"/>
            </a:xfrm>
            <a:custGeom>
              <a:avLst/>
              <a:gdLst/>
              <a:ahLst/>
              <a:cxnLst/>
              <a:rect l="l" t="t" r="r" b="b"/>
              <a:pathLst>
                <a:path w="2234819" h="1178941">
                  <a:moveTo>
                    <a:pt x="0" y="1178941"/>
                  </a:moveTo>
                  <a:lnTo>
                    <a:pt x="2234819" y="1178941"/>
                  </a:lnTo>
                  <a:lnTo>
                    <a:pt x="2234819" y="0"/>
                  </a:lnTo>
                  <a:lnTo>
                    <a:pt x="0" y="0"/>
                  </a:lnTo>
                  <a:lnTo>
                    <a:pt x="0" y="1178941"/>
                  </a:lnTo>
                  <a:close/>
                </a:path>
              </a:pathLst>
            </a:custGeom>
            <a:blipFill>
              <a:blip r:embed="rId8"/>
              <a:stretch>
                <a:fillRect l="-25" r="-27" b="4"/>
              </a:stretch>
            </a:blipFill>
          </p:spPr>
          <p:txBody>
            <a:bodyPr/>
            <a:lstStyle/>
            <a:p>
              <a:endParaRPr lang="en-US"/>
            </a:p>
          </p:txBody>
        </p:sp>
      </p:grpSp>
      <p:grpSp>
        <p:nvGrpSpPr>
          <p:cNvPr id="24" name="Group 24"/>
          <p:cNvGrpSpPr/>
          <p:nvPr/>
        </p:nvGrpSpPr>
        <p:grpSpPr>
          <a:xfrm rot="-3432113">
            <a:off x="4036851" y="3327093"/>
            <a:ext cx="1392129" cy="734348"/>
            <a:chOff x="0" y="0"/>
            <a:chExt cx="1856172" cy="979131"/>
          </a:xfrm>
        </p:grpSpPr>
        <p:sp>
          <p:nvSpPr>
            <p:cNvPr id="25" name="Freeform 25"/>
            <p:cNvSpPr/>
            <p:nvPr/>
          </p:nvSpPr>
          <p:spPr>
            <a:xfrm flipV="1">
              <a:off x="0" y="0"/>
              <a:ext cx="1856232" cy="979170"/>
            </a:xfrm>
            <a:custGeom>
              <a:avLst/>
              <a:gdLst/>
              <a:ahLst/>
              <a:cxnLst/>
              <a:rect l="l" t="t" r="r" b="b"/>
              <a:pathLst>
                <a:path w="1856232" h="979170">
                  <a:moveTo>
                    <a:pt x="0" y="979170"/>
                  </a:moveTo>
                  <a:lnTo>
                    <a:pt x="1856232" y="979170"/>
                  </a:lnTo>
                  <a:lnTo>
                    <a:pt x="1856232" y="0"/>
                  </a:lnTo>
                  <a:lnTo>
                    <a:pt x="0" y="0"/>
                  </a:lnTo>
                  <a:lnTo>
                    <a:pt x="0" y="979170"/>
                  </a:lnTo>
                  <a:close/>
                </a:path>
              </a:pathLst>
            </a:custGeom>
            <a:blipFill>
              <a:blip r:embed="rId8"/>
              <a:stretch>
                <a:fillRect l="-25" r="-22" b="4"/>
              </a:stretch>
            </a:blipFill>
          </p:spPr>
          <p:txBody>
            <a:bodyPr/>
            <a:lstStyle/>
            <a:p>
              <a:endParaRPr lang="en-US"/>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250" fill="hold"/>
                                        <p:tgtEl>
                                          <p:spTgt spid="26"/>
                                        </p:tgtEl>
                                        <p:attrNameLst>
                                          <p:attrName>ppt_x</p:attrName>
                                        </p:attrNameLst>
                                      </p:cBhvr>
                                      <p:tavLst>
                                        <p:tav tm="0">
                                          <p:val>
                                            <p:strVal val="#ppt_x"/>
                                          </p:val>
                                        </p:tav>
                                        <p:tav tm="100000">
                                          <p:val>
                                            <p:strVal val="#ppt_x"/>
                                          </p:val>
                                        </p:tav>
                                      </p:tavLst>
                                    </p:anim>
                                    <p:anim calcmode="lin" valueType="num">
                                      <p:cBhvr additive="base">
                                        <p:cTn id="8"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250" fill="hold"/>
                                        <p:tgtEl>
                                          <p:spTgt spid="20"/>
                                        </p:tgtEl>
                                        <p:attrNameLst>
                                          <p:attrName>ppt_x</p:attrName>
                                        </p:attrNameLst>
                                      </p:cBhvr>
                                      <p:tavLst>
                                        <p:tav tm="0">
                                          <p:val>
                                            <p:strVal val="#ppt_x"/>
                                          </p:val>
                                        </p:tav>
                                        <p:tav tm="100000">
                                          <p:val>
                                            <p:strVal val="#ppt_x"/>
                                          </p:val>
                                        </p:tav>
                                      </p:tavLst>
                                    </p:anim>
                                    <p:anim calcmode="lin" valueType="num">
                                      <p:cBhvr additive="base">
                                        <p:cTn id="14" dur="250" fill="hold"/>
                                        <p:tgtEl>
                                          <p:spTgt spid="20"/>
                                        </p:tgtEl>
                                        <p:attrNameLst>
                                          <p:attrName>ppt_y</p:attrName>
                                        </p:attrNameLst>
                                      </p:cBhvr>
                                      <p:tavLst>
                                        <p:tav tm="0">
                                          <p:val>
                                            <p:strVal val="1+#ppt_h/2"/>
                                          </p:val>
                                        </p:tav>
                                        <p:tav tm="100000">
                                          <p:val>
                                            <p:strVal val="#ppt_y"/>
                                          </p:val>
                                        </p:tav>
                                      </p:tavLst>
                                    </p:anim>
                                  </p:childTnLst>
                                </p:cTn>
                              </p:par>
                            </p:childTnLst>
                          </p:cTn>
                        </p:par>
                        <p:par>
                          <p:cTn id="15" fill="hold">
                            <p:stCondLst>
                              <p:cond delay="250"/>
                            </p:stCondLst>
                            <p:childTnLst>
                              <p:par>
                                <p:cTn id="16" presetID="2" presetClass="entr" presetSubtype="4" accel="50000" decel="5000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250" fill="hold"/>
                                        <p:tgtEl>
                                          <p:spTgt spid="27"/>
                                        </p:tgtEl>
                                        <p:attrNameLst>
                                          <p:attrName>ppt_x</p:attrName>
                                        </p:attrNameLst>
                                      </p:cBhvr>
                                      <p:tavLst>
                                        <p:tav tm="0">
                                          <p:val>
                                            <p:strVal val="#ppt_x"/>
                                          </p:val>
                                        </p:tav>
                                        <p:tav tm="100000">
                                          <p:val>
                                            <p:strVal val="#ppt_x"/>
                                          </p:val>
                                        </p:tav>
                                      </p:tavLst>
                                    </p:anim>
                                    <p:anim calcmode="lin" valueType="num">
                                      <p:cBhvr additive="base">
                                        <p:cTn id="19"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accel="50000" decel="5000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250" fill="hold"/>
                                        <p:tgtEl>
                                          <p:spTgt spid="22"/>
                                        </p:tgtEl>
                                        <p:attrNameLst>
                                          <p:attrName>ppt_x</p:attrName>
                                        </p:attrNameLst>
                                      </p:cBhvr>
                                      <p:tavLst>
                                        <p:tav tm="0">
                                          <p:val>
                                            <p:strVal val="#ppt_x"/>
                                          </p:val>
                                        </p:tav>
                                        <p:tav tm="100000">
                                          <p:val>
                                            <p:strVal val="#ppt_x"/>
                                          </p:val>
                                        </p:tav>
                                      </p:tavLst>
                                    </p:anim>
                                    <p:anim calcmode="lin" valueType="num">
                                      <p:cBhvr additive="base">
                                        <p:cTn id="25" dur="25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250"/>
                            </p:stCondLst>
                            <p:childTnLst>
                              <p:par>
                                <p:cTn id="27" presetID="2" presetClass="entr" presetSubtype="4" accel="50000" decel="5000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250" fill="hold"/>
                                        <p:tgtEl>
                                          <p:spTgt spid="28"/>
                                        </p:tgtEl>
                                        <p:attrNameLst>
                                          <p:attrName>ppt_x</p:attrName>
                                        </p:attrNameLst>
                                      </p:cBhvr>
                                      <p:tavLst>
                                        <p:tav tm="0">
                                          <p:val>
                                            <p:strVal val="#ppt_x"/>
                                          </p:val>
                                        </p:tav>
                                        <p:tav tm="100000">
                                          <p:val>
                                            <p:strVal val="#ppt_x"/>
                                          </p:val>
                                        </p:tav>
                                      </p:tavLst>
                                    </p:anim>
                                    <p:anim calcmode="lin" valueType="num">
                                      <p:cBhvr additive="base">
                                        <p:cTn id="30" dur="250" fill="hold"/>
                                        <p:tgtEl>
                                          <p:spTgt spid="28"/>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accel="50000" decel="5000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250" fill="hold"/>
                                        <p:tgtEl>
                                          <p:spTgt spid="24"/>
                                        </p:tgtEl>
                                        <p:attrNameLst>
                                          <p:attrName>ppt_x</p:attrName>
                                        </p:attrNameLst>
                                      </p:cBhvr>
                                      <p:tavLst>
                                        <p:tav tm="0">
                                          <p:val>
                                            <p:strVal val="#ppt_x"/>
                                          </p:val>
                                        </p:tav>
                                        <p:tav tm="100000">
                                          <p:val>
                                            <p:strVal val="#ppt_x"/>
                                          </p:val>
                                        </p:tav>
                                      </p:tavLst>
                                    </p:anim>
                                    <p:anim calcmode="lin" valueType="num">
                                      <p:cBhvr additive="base">
                                        <p:cTn id="35" dur="2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extBox 2"/>
          <p:cNvSpPr txBox="1"/>
          <p:nvPr/>
        </p:nvSpPr>
        <p:spPr>
          <a:xfrm>
            <a:off x="9971865" y="1225447"/>
            <a:ext cx="7287435" cy="2576830"/>
          </a:xfrm>
          <a:prstGeom prst="rect">
            <a:avLst/>
          </a:prstGeom>
        </p:spPr>
        <p:txBody>
          <a:bodyPr lIns="0" tIns="0" rIns="0" bIns="0" rtlCol="0" anchor="t">
            <a:spAutoFit/>
          </a:bodyPr>
          <a:lstStyle/>
          <a:p>
            <a:pPr algn="l">
              <a:lnSpc>
                <a:spcPts val="3919"/>
              </a:lnSpc>
            </a:pPr>
            <a:r>
              <a:rPr lang="en-US" sz="2799" b="1" dirty="0">
                <a:solidFill>
                  <a:srgbClr val="3C7FC0"/>
                </a:solidFill>
                <a:latin typeface="Poppins Bold"/>
                <a:ea typeface="Poppins Bold"/>
                <a:cs typeface="Poppins Bold"/>
                <a:sym typeface="Poppins Bold"/>
              </a:rPr>
              <a:t>Challenge: </a:t>
            </a:r>
            <a:r>
              <a:rPr lang="en-US" sz="2799" dirty="0">
                <a:solidFill>
                  <a:srgbClr val="3C7FC0"/>
                </a:solidFill>
                <a:latin typeface="Poppins"/>
                <a:ea typeface="Poppins"/>
                <a:cs typeface="Poppins"/>
                <a:sym typeface="Poppins"/>
              </a:rPr>
              <a:t>How can we create a single, automated process that works reliably for both of these cases without manual intervention?</a:t>
            </a:r>
          </a:p>
          <a:p>
            <a:pPr algn="l">
              <a:lnSpc>
                <a:spcPts val="3919"/>
              </a:lnSpc>
            </a:pPr>
            <a:endParaRPr lang="en-US" sz="2799" dirty="0">
              <a:solidFill>
                <a:srgbClr val="3C7FC0"/>
              </a:solidFill>
              <a:latin typeface="Poppins"/>
              <a:ea typeface="Poppins"/>
              <a:cs typeface="Poppins"/>
              <a:sym typeface="Poppins"/>
            </a:endParaRPr>
          </a:p>
        </p:txBody>
      </p:sp>
      <p:sp>
        <p:nvSpPr>
          <p:cNvPr id="3" name="TextBox 3"/>
          <p:cNvSpPr txBox="1"/>
          <p:nvPr/>
        </p:nvSpPr>
        <p:spPr>
          <a:xfrm>
            <a:off x="1028700" y="1000125"/>
            <a:ext cx="8538237" cy="2618513"/>
          </a:xfrm>
          <a:prstGeom prst="rect">
            <a:avLst/>
          </a:prstGeom>
        </p:spPr>
        <p:txBody>
          <a:bodyPr lIns="0" tIns="0" rIns="0" bIns="0" rtlCol="0" anchor="t">
            <a:spAutoFit/>
          </a:bodyPr>
          <a:lstStyle/>
          <a:p>
            <a:pPr algn="l">
              <a:lnSpc>
                <a:spcPts val="10344"/>
              </a:lnSpc>
            </a:pPr>
            <a:r>
              <a:rPr lang="en-US" sz="11494" b="1">
                <a:solidFill>
                  <a:srgbClr val="3C7FC0"/>
                </a:solidFill>
                <a:latin typeface="Poppins Bold"/>
                <a:ea typeface="Poppins Bold"/>
                <a:cs typeface="Poppins Bold"/>
                <a:sym typeface="Poppins Bold"/>
              </a:rPr>
              <a:t>The First Hurdle</a:t>
            </a:r>
          </a:p>
        </p:txBody>
      </p:sp>
      <p:sp>
        <p:nvSpPr>
          <p:cNvPr id="4" name="TextBox 4"/>
          <p:cNvSpPr txBox="1"/>
          <p:nvPr/>
        </p:nvSpPr>
        <p:spPr>
          <a:xfrm>
            <a:off x="1028700" y="3301649"/>
            <a:ext cx="6781483" cy="500628"/>
          </a:xfrm>
          <a:prstGeom prst="rect">
            <a:avLst/>
          </a:prstGeom>
        </p:spPr>
        <p:txBody>
          <a:bodyPr lIns="0" tIns="0" rIns="0" bIns="0" rtlCol="0" anchor="t">
            <a:spAutoFit/>
          </a:bodyPr>
          <a:lstStyle/>
          <a:p>
            <a:pPr algn="l">
              <a:lnSpc>
                <a:spcPts val="3380"/>
              </a:lnSpc>
            </a:pPr>
            <a:r>
              <a:rPr lang="en-US" sz="2415" b="1">
                <a:solidFill>
                  <a:srgbClr val="3C7FC0"/>
                </a:solidFill>
                <a:latin typeface="Poppins Bold"/>
                <a:ea typeface="Poppins Bold"/>
                <a:cs typeface="Poppins Bold"/>
                <a:sym typeface="Poppins Bold"/>
              </a:rPr>
              <a:t>Robustly Separating Oyster Sections</a:t>
            </a:r>
          </a:p>
        </p:txBody>
      </p:sp>
      <p:grpSp>
        <p:nvGrpSpPr>
          <p:cNvPr id="22" name="Group 21">
            <a:extLst>
              <a:ext uri="{FF2B5EF4-FFF2-40B4-BE49-F238E27FC236}">
                <a16:creationId xmlns:a16="http://schemas.microsoft.com/office/drawing/2014/main" id="{5BB0D405-707D-DCB1-46FD-C3DE8D05A826}"/>
              </a:ext>
            </a:extLst>
          </p:cNvPr>
          <p:cNvGrpSpPr/>
          <p:nvPr/>
        </p:nvGrpSpPr>
        <p:grpSpPr>
          <a:xfrm>
            <a:off x="0" y="4632712"/>
            <a:ext cx="9144000" cy="5654288"/>
            <a:chOff x="0" y="4632712"/>
            <a:chExt cx="9144000" cy="5654288"/>
          </a:xfrm>
        </p:grpSpPr>
        <p:sp>
          <p:nvSpPr>
            <p:cNvPr id="5" name="TextBox 5"/>
            <p:cNvSpPr txBox="1"/>
            <p:nvPr/>
          </p:nvSpPr>
          <p:spPr>
            <a:xfrm>
              <a:off x="3614261" y="4632712"/>
              <a:ext cx="1915478" cy="415538"/>
            </a:xfrm>
            <a:prstGeom prst="rect">
              <a:avLst/>
            </a:prstGeom>
          </p:spPr>
          <p:txBody>
            <a:bodyPr lIns="0" tIns="0" rIns="0" bIns="0" rtlCol="0" anchor="t">
              <a:spAutoFit/>
            </a:bodyPr>
            <a:lstStyle/>
            <a:p>
              <a:pPr algn="ctr">
                <a:lnSpc>
                  <a:spcPts val="2820"/>
                </a:lnSpc>
              </a:pPr>
              <a:r>
                <a:rPr lang="en-US" sz="2014" b="1">
                  <a:solidFill>
                    <a:srgbClr val="7BA5CD"/>
                  </a:solidFill>
                  <a:latin typeface="Poppins Bold"/>
                  <a:ea typeface="Poppins Bold"/>
                  <a:cs typeface="Poppins Bold"/>
                  <a:sym typeface="Poppins Bold"/>
                </a:rPr>
                <a:t>The Ideal Case</a:t>
              </a:r>
            </a:p>
          </p:txBody>
        </p:sp>
        <p:grpSp>
          <p:nvGrpSpPr>
            <p:cNvPr id="6" name="Group 6"/>
            <p:cNvGrpSpPr/>
            <p:nvPr/>
          </p:nvGrpSpPr>
          <p:grpSpPr>
            <a:xfrm>
              <a:off x="0" y="5143500"/>
              <a:ext cx="9144000" cy="5143500"/>
              <a:chOff x="0" y="0"/>
              <a:chExt cx="12192000" cy="6858000"/>
            </a:xfrm>
          </p:grpSpPr>
          <p:sp>
            <p:nvSpPr>
              <p:cNvPr id="7" name="Freeform 7"/>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a:blipFill>
                <a:blip r:embed="rId3"/>
                <a:stretch>
                  <a:fillRect l="-261" r="-261"/>
                </a:stretch>
              </a:blipFill>
            </p:spPr>
            <p:txBody>
              <a:bodyPr/>
              <a:lstStyle/>
              <a:p>
                <a:endParaRPr lang="en-US"/>
              </a:p>
            </p:txBody>
          </p:sp>
        </p:grpSp>
        <p:grpSp>
          <p:nvGrpSpPr>
            <p:cNvPr id="8" name="Group 8"/>
            <p:cNvGrpSpPr/>
            <p:nvPr/>
          </p:nvGrpSpPr>
          <p:grpSpPr>
            <a:xfrm>
              <a:off x="862362" y="8760388"/>
              <a:ext cx="1068053" cy="114300"/>
              <a:chOff x="0" y="0"/>
              <a:chExt cx="1424071" cy="152400"/>
            </a:xfrm>
          </p:grpSpPr>
          <p:sp>
            <p:nvSpPr>
              <p:cNvPr id="9" name="Freeform 9"/>
              <p:cNvSpPr/>
              <p:nvPr/>
            </p:nvSpPr>
            <p:spPr>
              <a:xfrm>
                <a:off x="0" y="0"/>
                <a:ext cx="1424051" cy="152400"/>
              </a:xfrm>
              <a:custGeom>
                <a:avLst/>
                <a:gdLst/>
                <a:ahLst/>
                <a:cxnLst/>
                <a:rect l="l" t="t" r="r" b="b"/>
                <a:pathLst>
                  <a:path w="1424051" h="152400">
                    <a:moveTo>
                      <a:pt x="76200" y="0"/>
                    </a:moveTo>
                    <a:lnTo>
                      <a:pt x="1347851" y="0"/>
                    </a:lnTo>
                    <a:cubicBezTo>
                      <a:pt x="1389888" y="0"/>
                      <a:pt x="1424051" y="34163"/>
                      <a:pt x="1424051" y="76200"/>
                    </a:cubicBezTo>
                    <a:cubicBezTo>
                      <a:pt x="1424051" y="118237"/>
                      <a:pt x="1389888" y="152400"/>
                      <a:pt x="1347851" y="152400"/>
                    </a:cubicBezTo>
                    <a:lnTo>
                      <a:pt x="76200" y="152400"/>
                    </a:lnTo>
                    <a:cubicBezTo>
                      <a:pt x="34163" y="152400"/>
                      <a:pt x="0" y="118237"/>
                      <a:pt x="0" y="76200"/>
                    </a:cubicBezTo>
                    <a:cubicBezTo>
                      <a:pt x="0" y="34163"/>
                      <a:pt x="34163" y="0"/>
                      <a:pt x="76200" y="0"/>
                    </a:cubicBezTo>
                    <a:close/>
                  </a:path>
                </a:pathLst>
              </a:custGeom>
              <a:solidFill>
                <a:srgbClr val="E20613"/>
              </a:solidFill>
            </p:spPr>
            <p:txBody>
              <a:bodyPr/>
              <a:lstStyle/>
              <a:p>
                <a:endParaRPr lang="en-US"/>
              </a:p>
            </p:txBody>
          </p:sp>
        </p:grpSp>
        <p:grpSp>
          <p:nvGrpSpPr>
            <p:cNvPr id="10" name="Group 10"/>
            <p:cNvGrpSpPr/>
            <p:nvPr/>
          </p:nvGrpSpPr>
          <p:grpSpPr>
            <a:xfrm>
              <a:off x="6291800" y="9132388"/>
              <a:ext cx="725181" cy="725181"/>
              <a:chOff x="0" y="0"/>
              <a:chExt cx="966908" cy="966908"/>
            </a:xfrm>
          </p:grpSpPr>
          <p:sp>
            <p:nvSpPr>
              <p:cNvPr id="11" name="Freeform 11"/>
              <p:cNvSpPr/>
              <p:nvPr/>
            </p:nvSpPr>
            <p:spPr>
              <a:xfrm>
                <a:off x="-6858" y="-6858"/>
                <a:ext cx="980694" cy="980567"/>
              </a:xfrm>
              <a:custGeom>
                <a:avLst/>
                <a:gdLst/>
                <a:ahLst/>
                <a:cxnLst/>
                <a:rect l="l" t="t" r="r" b="b"/>
                <a:pathLst>
                  <a:path w="980694" h="980567">
                    <a:moveTo>
                      <a:pt x="27305" y="854583"/>
                    </a:moveTo>
                    <a:lnTo>
                      <a:pt x="854583" y="27305"/>
                    </a:lnTo>
                    <a:cubicBezTo>
                      <a:pt x="881888" y="0"/>
                      <a:pt x="926084" y="0"/>
                      <a:pt x="953389" y="27305"/>
                    </a:cubicBezTo>
                    <a:cubicBezTo>
                      <a:pt x="980694" y="54610"/>
                      <a:pt x="980694" y="98806"/>
                      <a:pt x="953389" y="126111"/>
                    </a:cubicBezTo>
                    <a:lnTo>
                      <a:pt x="126111" y="953262"/>
                    </a:lnTo>
                    <a:cubicBezTo>
                      <a:pt x="98806" y="980567"/>
                      <a:pt x="54610" y="980567"/>
                      <a:pt x="27305" y="953262"/>
                    </a:cubicBezTo>
                    <a:cubicBezTo>
                      <a:pt x="0" y="925957"/>
                      <a:pt x="0" y="881761"/>
                      <a:pt x="27305" y="854456"/>
                    </a:cubicBezTo>
                    <a:close/>
                  </a:path>
                </a:pathLst>
              </a:custGeom>
              <a:solidFill>
                <a:srgbClr val="E20613"/>
              </a:solidFill>
            </p:spPr>
            <p:txBody>
              <a:bodyPr/>
              <a:lstStyle/>
              <a:p>
                <a:endParaRPr lang="en-US"/>
              </a:p>
            </p:txBody>
          </p:sp>
        </p:grpSp>
        <p:sp>
          <p:nvSpPr>
            <p:cNvPr id="12" name="TextBox 12"/>
            <p:cNvSpPr txBox="1"/>
            <p:nvPr/>
          </p:nvSpPr>
          <p:spPr>
            <a:xfrm>
              <a:off x="554336" y="8270803"/>
              <a:ext cx="200501" cy="864870"/>
            </a:xfrm>
            <a:prstGeom prst="rect">
              <a:avLst/>
            </a:prstGeom>
          </p:spPr>
          <p:txBody>
            <a:bodyPr lIns="0" tIns="0" rIns="0" bIns="0" rtlCol="0" anchor="t">
              <a:spAutoFit/>
            </a:bodyPr>
            <a:lstStyle/>
            <a:p>
              <a:pPr algn="ctr">
                <a:lnSpc>
                  <a:spcPts val="5880"/>
                </a:lnSpc>
              </a:pPr>
              <a:r>
                <a:rPr lang="en-US" sz="4200" b="1">
                  <a:solidFill>
                    <a:srgbClr val="E20613"/>
                  </a:solidFill>
                  <a:latin typeface="Poppins Bold"/>
                  <a:ea typeface="Poppins Bold"/>
                  <a:cs typeface="Poppins Bold"/>
                  <a:sym typeface="Poppins Bold"/>
                </a:rPr>
                <a:t>1</a:t>
              </a:r>
            </a:p>
          </p:txBody>
        </p:sp>
        <p:sp>
          <p:nvSpPr>
            <p:cNvPr id="13" name="TextBox 13"/>
            <p:cNvSpPr txBox="1"/>
            <p:nvPr/>
          </p:nvSpPr>
          <p:spPr>
            <a:xfrm>
              <a:off x="5959746" y="9300307"/>
              <a:ext cx="304641" cy="864870"/>
            </a:xfrm>
            <a:prstGeom prst="rect">
              <a:avLst/>
            </a:prstGeom>
          </p:spPr>
          <p:txBody>
            <a:bodyPr lIns="0" tIns="0" rIns="0" bIns="0" rtlCol="0" anchor="t">
              <a:spAutoFit/>
            </a:bodyPr>
            <a:lstStyle/>
            <a:p>
              <a:pPr algn="ctr">
                <a:lnSpc>
                  <a:spcPts val="5880"/>
                </a:lnSpc>
              </a:pPr>
              <a:r>
                <a:rPr lang="en-US" sz="4200" b="1">
                  <a:solidFill>
                    <a:srgbClr val="E20613"/>
                  </a:solidFill>
                  <a:latin typeface="Poppins Bold"/>
                  <a:ea typeface="Poppins Bold"/>
                  <a:cs typeface="Poppins Bold"/>
                  <a:sym typeface="Poppins Bold"/>
                </a:rPr>
                <a:t>2</a:t>
              </a:r>
            </a:p>
          </p:txBody>
        </p:sp>
      </p:grpSp>
      <p:grpSp>
        <p:nvGrpSpPr>
          <p:cNvPr id="23" name="Group 22">
            <a:extLst>
              <a:ext uri="{FF2B5EF4-FFF2-40B4-BE49-F238E27FC236}">
                <a16:creationId xmlns:a16="http://schemas.microsoft.com/office/drawing/2014/main" id="{6130BB07-C404-95D1-37FD-2E03D1C8FAE8}"/>
              </a:ext>
            </a:extLst>
          </p:cNvPr>
          <p:cNvGrpSpPr/>
          <p:nvPr/>
        </p:nvGrpSpPr>
        <p:grpSpPr>
          <a:xfrm>
            <a:off x="9971865" y="4613662"/>
            <a:ext cx="8316135" cy="5673338"/>
            <a:chOff x="9971865" y="4613662"/>
            <a:chExt cx="8316135" cy="5673338"/>
          </a:xfrm>
        </p:grpSpPr>
        <p:sp>
          <p:nvSpPr>
            <p:cNvPr id="14" name="TextBox 14"/>
            <p:cNvSpPr txBox="1"/>
            <p:nvPr/>
          </p:nvSpPr>
          <p:spPr>
            <a:xfrm>
              <a:off x="12562664" y="4613662"/>
              <a:ext cx="3134536" cy="412924"/>
            </a:xfrm>
            <a:prstGeom prst="rect">
              <a:avLst/>
            </a:prstGeom>
          </p:spPr>
          <p:txBody>
            <a:bodyPr lIns="0" tIns="0" rIns="0" bIns="0" rtlCol="0" anchor="t">
              <a:spAutoFit/>
            </a:bodyPr>
            <a:lstStyle/>
            <a:p>
              <a:pPr algn="ctr">
                <a:lnSpc>
                  <a:spcPts val="2800"/>
                </a:lnSpc>
              </a:pPr>
              <a:r>
                <a:rPr lang="en-US" sz="2000" b="1">
                  <a:solidFill>
                    <a:srgbClr val="7BA5CD"/>
                  </a:solidFill>
                  <a:latin typeface="Poppins Bold"/>
                  <a:ea typeface="Poppins Bold"/>
                  <a:cs typeface="Poppins Bold"/>
                  <a:sym typeface="Poppins Bold"/>
                </a:rPr>
                <a:t>The Common Reality</a:t>
              </a:r>
            </a:p>
          </p:txBody>
        </p:sp>
        <p:grpSp>
          <p:nvGrpSpPr>
            <p:cNvPr id="15" name="Group 15"/>
            <p:cNvGrpSpPr/>
            <p:nvPr/>
          </p:nvGrpSpPr>
          <p:grpSpPr>
            <a:xfrm>
              <a:off x="9971865" y="5143500"/>
              <a:ext cx="8316135" cy="5143500"/>
              <a:chOff x="0" y="0"/>
              <a:chExt cx="11088180" cy="6858000"/>
            </a:xfrm>
          </p:grpSpPr>
          <p:sp>
            <p:nvSpPr>
              <p:cNvPr id="16" name="Freeform 16"/>
              <p:cNvSpPr/>
              <p:nvPr/>
            </p:nvSpPr>
            <p:spPr>
              <a:xfrm>
                <a:off x="0" y="0"/>
                <a:ext cx="11088243" cy="6858000"/>
              </a:xfrm>
              <a:custGeom>
                <a:avLst/>
                <a:gdLst/>
                <a:ahLst/>
                <a:cxnLst/>
                <a:rect l="l" t="t" r="r" b="b"/>
                <a:pathLst>
                  <a:path w="11088243" h="6858000">
                    <a:moveTo>
                      <a:pt x="0" y="0"/>
                    </a:moveTo>
                    <a:lnTo>
                      <a:pt x="11088243" y="0"/>
                    </a:lnTo>
                    <a:lnTo>
                      <a:pt x="11088243" y="6858000"/>
                    </a:lnTo>
                    <a:lnTo>
                      <a:pt x="0" y="6858000"/>
                    </a:lnTo>
                    <a:close/>
                  </a:path>
                </a:pathLst>
              </a:custGeom>
              <a:blipFill>
                <a:blip r:embed="rId4"/>
                <a:stretch>
                  <a:fillRect t="-7051" b="-7051"/>
                </a:stretch>
              </a:blipFill>
            </p:spPr>
            <p:txBody>
              <a:bodyPr/>
              <a:lstStyle/>
              <a:p>
                <a:endParaRPr lang="en-US"/>
              </a:p>
            </p:txBody>
          </p:sp>
        </p:grpSp>
        <p:sp>
          <p:nvSpPr>
            <p:cNvPr id="17" name="TextBox 17"/>
            <p:cNvSpPr txBox="1"/>
            <p:nvPr/>
          </p:nvSpPr>
          <p:spPr>
            <a:xfrm>
              <a:off x="16079946" y="8356697"/>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sp>
          <p:nvSpPr>
            <p:cNvPr id="18" name="TextBox 18"/>
            <p:cNvSpPr txBox="1"/>
            <p:nvPr/>
          </p:nvSpPr>
          <p:spPr>
            <a:xfrm>
              <a:off x="13232995" y="7090226"/>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sp>
          <p:nvSpPr>
            <p:cNvPr id="19" name="TextBox 19"/>
            <p:cNvSpPr txBox="1"/>
            <p:nvPr/>
          </p:nvSpPr>
          <p:spPr>
            <a:xfrm>
              <a:off x="10302959" y="4969388"/>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sp>
          <p:nvSpPr>
            <p:cNvPr id="20" name="TextBox 20"/>
            <p:cNvSpPr txBox="1"/>
            <p:nvPr/>
          </p:nvSpPr>
          <p:spPr>
            <a:xfrm>
              <a:off x="10685547" y="8860926"/>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sp>
          <p:nvSpPr>
            <p:cNvPr id="21" name="TextBox 21"/>
            <p:cNvSpPr txBox="1"/>
            <p:nvPr/>
          </p:nvSpPr>
          <p:spPr>
            <a:xfrm>
              <a:off x="15489706" y="5393568"/>
              <a:ext cx="382588" cy="1172210"/>
            </a:xfrm>
            <a:prstGeom prst="rect">
              <a:avLst/>
            </a:prstGeom>
          </p:spPr>
          <p:txBody>
            <a:bodyPr lIns="0" tIns="0" rIns="0" bIns="0" rtlCol="0" anchor="t">
              <a:spAutoFit/>
            </a:bodyPr>
            <a:lstStyle/>
            <a:p>
              <a:pPr algn="ctr">
                <a:lnSpc>
                  <a:spcPts val="7839"/>
                </a:lnSpc>
              </a:pPr>
              <a:r>
                <a:rPr lang="en-US" sz="5599" b="1">
                  <a:solidFill>
                    <a:srgbClr val="E20613"/>
                  </a:solidFill>
                  <a:latin typeface="Poppins Bold"/>
                  <a:ea typeface="Poppins Bold"/>
                  <a:cs typeface="Poppins Bold"/>
                  <a:sym typeface="Poppins Bold"/>
                </a:rPr>
                <a:t>?</a:t>
              </a: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50" fill="hold"/>
                                        <p:tgtEl>
                                          <p:spTgt spid="22"/>
                                        </p:tgtEl>
                                        <p:attrNameLst>
                                          <p:attrName>ppt_x</p:attrName>
                                        </p:attrNameLst>
                                      </p:cBhvr>
                                      <p:tavLst>
                                        <p:tav tm="0">
                                          <p:val>
                                            <p:strVal val="0-#ppt_w/2"/>
                                          </p:val>
                                        </p:tav>
                                        <p:tav tm="100000">
                                          <p:val>
                                            <p:strVal val="#ppt_x"/>
                                          </p:val>
                                        </p:tav>
                                      </p:tavLst>
                                    </p:anim>
                                    <p:anim calcmode="lin" valueType="num">
                                      <p:cBhvr additive="base">
                                        <p:cTn id="8" dur="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250" fill="hold"/>
                                        <p:tgtEl>
                                          <p:spTgt spid="23"/>
                                        </p:tgtEl>
                                        <p:attrNameLst>
                                          <p:attrName>ppt_x</p:attrName>
                                        </p:attrNameLst>
                                      </p:cBhvr>
                                      <p:tavLst>
                                        <p:tav tm="0">
                                          <p:val>
                                            <p:strVal val="1+#ppt_w/2"/>
                                          </p:val>
                                        </p:tav>
                                        <p:tav tm="100000">
                                          <p:val>
                                            <p:strVal val="#ppt_x"/>
                                          </p:val>
                                        </p:tav>
                                      </p:tavLst>
                                    </p:anim>
                                    <p:anim calcmode="lin" valueType="num">
                                      <p:cBhvr additive="base">
                                        <p:cTn id="14" dur="250" fill="hold"/>
                                        <p:tgtEl>
                                          <p:spTgt spid="23"/>
                                        </p:tgtEl>
                                        <p:attrNameLst>
                                          <p:attrName>ppt_y</p:attrName>
                                        </p:attrNameLst>
                                      </p:cBhvr>
                                      <p:tavLst>
                                        <p:tav tm="0">
                                          <p:val>
                                            <p:strVal val="#ppt_y"/>
                                          </p:val>
                                        </p:tav>
                                        <p:tav tm="100000">
                                          <p:val>
                                            <p:strVal val="#ppt_y"/>
                                          </p:val>
                                        </p:tav>
                                      </p:tavLst>
                                    </p:anim>
                                  </p:childTnLst>
                                </p:cTn>
                              </p:par>
                            </p:childTnLst>
                          </p:cTn>
                        </p:par>
                        <p:par>
                          <p:cTn id="15" fill="hold">
                            <p:stCondLst>
                              <p:cond delay="250"/>
                            </p:stCondLst>
                            <p:childTnLst>
                              <p:par>
                                <p:cTn id="16" presetID="2" presetClass="entr" presetSubtype="2" accel="50000" decel="50000" fill="hold" grpId="0" nodeType="afterEffect">
                                  <p:stCondLst>
                                    <p:cond delay="250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250" fill="hold"/>
                                        <p:tgtEl>
                                          <p:spTgt spid="2"/>
                                        </p:tgtEl>
                                        <p:attrNameLst>
                                          <p:attrName>ppt_x</p:attrName>
                                        </p:attrNameLst>
                                      </p:cBhvr>
                                      <p:tavLst>
                                        <p:tav tm="0">
                                          <p:val>
                                            <p:strVal val="1+#ppt_w/2"/>
                                          </p:val>
                                        </p:tav>
                                        <p:tav tm="100000">
                                          <p:val>
                                            <p:strVal val="#ppt_x"/>
                                          </p:val>
                                        </p:tav>
                                      </p:tavLst>
                                    </p:anim>
                                    <p:anim calcmode="lin" valueType="num">
                                      <p:cBhvr additive="base">
                                        <p:cTn id="19"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TotalTime>
  <Words>3462</Words>
  <Application>Microsoft Macintosh PowerPoint</Application>
  <PresentationFormat>Custom</PresentationFormat>
  <Paragraphs>424</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Poppins Bold</vt:lpstr>
      <vt:lpstr>Poppins</vt:lpstr>
      <vt:lpstr>Arial</vt:lpstr>
      <vt:lpstr>Poppins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MSX Workshop Presentation Audience Focus.pptx</dc:title>
  <cp:lastModifiedBy>Jonathan Zul Luna</cp:lastModifiedBy>
  <cp:revision>4</cp:revision>
  <dcterms:created xsi:type="dcterms:W3CDTF">2006-08-16T00:00:00Z</dcterms:created>
  <dcterms:modified xsi:type="dcterms:W3CDTF">2025-11-10T10:48:45Z</dcterms:modified>
  <dc:identifier>DAG4Ovf8CzE</dc:identifier>
</cp:coreProperties>
</file>